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89" r:id="rId3"/>
    <p:sldMasterId id="2147483709" r:id="rId4"/>
  </p:sldMasterIdLst>
  <p:notesMasterIdLst>
    <p:notesMasterId r:id="rId43"/>
  </p:notesMasterIdLst>
  <p:handoutMasterIdLst>
    <p:handoutMasterId r:id="rId44"/>
  </p:handoutMasterIdLst>
  <p:sldIdLst>
    <p:sldId id="269" r:id="rId5"/>
    <p:sldId id="320" r:id="rId6"/>
    <p:sldId id="378" r:id="rId7"/>
    <p:sldId id="280" r:id="rId8"/>
    <p:sldId id="310" r:id="rId9"/>
    <p:sldId id="283" r:id="rId10"/>
    <p:sldId id="284" r:id="rId11"/>
    <p:sldId id="285" r:id="rId12"/>
    <p:sldId id="276" r:id="rId13"/>
    <p:sldId id="271" r:id="rId14"/>
    <p:sldId id="379" r:id="rId15"/>
    <p:sldId id="390" r:id="rId16"/>
    <p:sldId id="395" r:id="rId17"/>
    <p:sldId id="396" r:id="rId18"/>
    <p:sldId id="388" r:id="rId19"/>
    <p:sldId id="273" r:id="rId20"/>
    <p:sldId id="296" r:id="rId21"/>
    <p:sldId id="297" r:id="rId22"/>
    <p:sldId id="319" r:id="rId23"/>
    <p:sldId id="372" r:id="rId24"/>
    <p:sldId id="300" r:id="rId25"/>
    <p:sldId id="391" r:id="rId26"/>
    <p:sldId id="389" r:id="rId27"/>
    <p:sldId id="305" r:id="rId28"/>
    <p:sldId id="377" r:id="rId29"/>
    <p:sldId id="289" r:id="rId30"/>
    <p:sldId id="380" r:id="rId31"/>
    <p:sldId id="381" r:id="rId32"/>
    <p:sldId id="383" r:id="rId33"/>
    <p:sldId id="394" r:id="rId34"/>
    <p:sldId id="393" r:id="rId35"/>
    <p:sldId id="373" r:id="rId36"/>
    <p:sldId id="374" r:id="rId37"/>
    <p:sldId id="392" r:id="rId38"/>
    <p:sldId id="397" r:id="rId39"/>
    <p:sldId id="376" r:id="rId40"/>
    <p:sldId id="315" r:id="rId41"/>
    <p:sldId id="27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é Rodrigues" initials="AR" lastIdx="7"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5ACE8"/>
    <a:srgbClr val="7F00FF"/>
    <a:srgbClr val="7B007B"/>
    <a:srgbClr val="A100A0"/>
    <a:srgbClr val="BA00BA"/>
    <a:srgbClr val="26262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0" autoAdjust="0"/>
    <p:restoredTop sz="52685" autoAdjust="0"/>
  </p:normalViewPr>
  <p:slideViewPr>
    <p:cSldViewPr snapToGrid="0">
      <p:cViewPr varScale="1">
        <p:scale>
          <a:sx n="67" d="100"/>
          <a:sy n="67" d="100"/>
        </p:scale>
        <p:origin x="-1960"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10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commentAuthors" Target="commentAuthors.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smtClean="0"/>
              <a:t>User average per</a:t>
            </a:r>
            <a:r>
              <a:rPr lang="en-US" baseline="0" dirty="0" smtClean="0"/>
              <a:t> month</a:t>
            </a:r>
            <a:endParaRPr lang="en-US" dirty="0"/>
          </a:p>
        </c:rich>
      </c:tx>
      <c:layout/>
      <c:overlay val="0"/>
      <c:spPr>
        <a:noFill/>
        <a:ln>
          <a:noFill/>
        </a:ln>
        <a:effectLst/>
      </c:spPr>
    </c:title>
    <c:autoTitleDeleted val="0"/>
    <c:plotArea>
      <c:layout/>
      <c:lineChart>
        <c:grouping val="standard"/>
        <c:varyColors val="0"/>
        <c:ser>
          <c:idx val="0"/>
          <c:order val="0"/>
          <c:tx>
            <c:strRef>
              <c:f>Sheet1!$B$1</c:f>
              <c:strCache>
                <c:ptCount val="1"/>
                <c:pt idx="0">
                  <c:v>Sales</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6.0</c:v>
                </c:pt>
                <c:pt idx="1">
                  <c:v>3.0</c:v>
                </c:pt>
                <c:pt idx="2">
                  <c:v>2.5</c:v>
                </c:pt>
                <c:pt idx="3">
                  <c:v>4.0</c:v>
                </c:pt>
                <c:pt idx="4">
                  <c:v>2.0</c:v>
                </c:pt>
                <c:pt idx="5">
                  <c:v>3.0</c:v>
                </c:pt>
                <c:pt idx="6">
                  <c:v>2.0</c:v>
                </c:pt>
                <c:pt idx="7">
                  <c:v>4.0</c:v>
                </c:pt>
                <c:pt idx="8">
                  <c:v>2.0</c:v>
                </c:pt>
                <c:pt idx="9">
                  <c:v>3.0</c:v>
                </c:pt>
                <c:pt idx="10">
                  <c:v>2.0</c:v>
                </c:pt>
                <c:pt idx="11">
                  <c:v>8.0</c:v>
                </c:pt>
              </c:numCache>
            </c:numRef>
          </c:val>
          <c:smooth val="0"/>
        </c:ser>
        <c:dLbls>
          <c:showLegendKey val="0"/>
          <c:showVal val="0"/>
          <c:showCatName val="0"/>
          <c:showSerName val="0"/>
          <c:showPercent val="0"/>
          <c:showBubbleSize val="0"/>
        </c:dLbls>
        <c:marker val="1"/>
        <c:smooth val="0"/>
        <c:axId val="2115001560"/>
        <c:axId val="2121091288"/>
      </c:lineChart>
      <c:catAx>
        <c:axId val="211500156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1091288"/>
        <c:crosses val="autoZero"/>
        <c:auto val="1"/>
        <c:lblAlgn val="ctr"/>
        <c:lblOffset val="100"/>
        <c:noMultiLvlLbl val="0"/>
      </c:catAx>
      <c:valAx>
        <c:axId val="2121091288"/>
        <c:scaling>
          <c:orientation val="minMax"/>
        </c:scaling>
        <c:delete val="1"/>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crossAx val="211500156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21AABA-963C-4E6E-B14D-A2BCA0C18E04}" type="datetimeFigureOut">
              <a:rPr lang="en-US" smtClean="0"/>
              <a:t>11/21/14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72DBB0-82E0-4F0D-A4E6-B352C2DAFFE7}" type="slidenum">
              <a:rPr lang="en-US" smtClean="0"/>
              <a:t>‹#›</a:t>
            </a:fld>
            <a:endParaRPr lang="en-US"/>
          </a:p>
        </p:txBody>
      </p:sp>
    </p:spTree>
    <p:extLst>
      <p:ext uri="{BB962C8B-B14F-4D97-AF65-F5344CB8AC3E}">
        <p14:creationId xmlns:p14="http://schemas.microsoft.com/office/powerpoint/2010/main" val="494415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25B99-9A90-4DC2-8EB3-0166FF1A666A}" type="datetimeFigureOut">
              <a:rPr lang="en-US" smtClean="0"/>
              <a:t>11/21/14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347181-0E30-480C-BF0D-489069BF727D}" type="slidenum">
              <a:rPr lang="en-US" smtClean="0"/>
              <a:t>‹#›</a:t>
            </a:fld>
            <a:endParaRPr lang="en-US"/>
          </a:p>
        </p:txBody>
      </p:sp>
    </p:spTree>
    <p:extLst>
      <p:ext uri="{BB962C8B-B14F-4D97-AF65-F5344CB8AC3E}">
        <p14:creationId xmlns:p14="http://schemas.microsoft.com/office/powerpoint/2010/main" val="197541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p>
          <a:p>
            <a:endParaRPr lang="en-US" dirty="0" smtClean="0"/>
          </a:p>
          <a:p>
            <a:r>
              <a:rPr lang="en-US" dirty="0" smtClean="0"/>
              <a:t>So</a:t>
            </a:r>
            <a:r>
              <a:rPr lang="en-US" baseline="0" dirty="0" smtClean="0"/>
              <a:t> let’s get this started… </a:t>
            </a:r>
            <a:r>
              <a:rPr lang="en-US" dirty="0" smtClean="0"/>
              <a:t>my name is Andre Rodrigues and </a:t>
            </a:r>
            <a:r>
              <a:rPr lang="en-US" dirty="0" err="1" smtClean="0"/>
              <a:t>Im</a:t>
            </a:r>
            <a:r>
              <a:rPr lang="en-US" dirty="0" smtClean="0"/>
              <a:t> a Software</a:t>
            </a:r>
            <a:r>
              <a:rPr lang="en-US" baseline="0" dirty="0" smtClean="0"/>
              <a:t> Development Engineer at Microsoft.</a:t>
            </a:r>
          </a:p>
          <a:p>
            <a:endParaRPr lang="en-US" baseline="0" dirty="0" smtClean="0"/>
          </a:p>
          <a:p>
            <a:r>
              <a:rPr lang="en-US" baseline="0" dirty="0" smtClean="0"/>
              <a:t>I’m here today to talk about open source and, in particular, how it relates to cloud computing.</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510449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541293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one of the biggest providers in the cloud computing world – and the only one with presence in china.</a:t>
            </a:r>
          </a:p>
          <a:p>
            <a:endParaRPr lang="en-US" baseline="0" dirty="0" smtClean="0"/>
          </a:p>
          <a:p>
            <a:r>
              <a:rPr lang="en-US" baseline="0" dirty="0" smtClean="0"/>
              <a:t>We have over 14 datacenter around the world.</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13</a:t>
            </a:fld>
            <a:endParaRPr lang="en-US"/>
          </a:p>
        </p:txBody>
      </p:sp>
    </p:spTree>
    <p:extLst>
      <p:ext uri="{BB962C8B-B14F-4D97-AF65-F5344CB8AC3E}">
        <p14:creationId xmlns:p14="http://schemas.microsoft.com/office/powerpoint/2010/main" val="2186180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things do you need ? How do you go</a:t>
            </a:r>
            <a:r>
              <a:rPr lang="en-US" baseline="0" dirty="0" smtClean="0"/>
              <a:t> about choosing a provider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11/21/14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94209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30578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is actually embracing</a:t>
            </a:r>
            <a:r>
              <a:rPr lang="en-US" baseline="0" dirty="0" smtClean="0"/>
              <a:t> things like open source where it has even created a foundation, named </a:t>
            </a:r>
            <a:r>
              <a:rPr lang="en-US" baseline="0" dirty="0" err="1" smtClean="0"/>
              <a:t>codeplex</a:t>
            </a:r>
            <a:r>
              <a:rPr lang="en-US" baseline="0" dirty="0" smtClean="0"/>
              <a:t>, where it makes available source code from some of its products and welcomes new user projects. So everyone can use it free of charges and open up their projects to the world.</a:t>
            </a:r>
            <a:endParaRPr lang="pt-PT" dirty="0"/>
          </a:p>
        </p:txBody>
      </p:sp>
      <p:sp>
        <p:nvSpPr>
          <p:cNvPr id="4" name="Slide Number Placeholder 3"/>
          <p:cNvSpPr>
            <a:spLocks noGrp="1"/>
          </p:cNvSpPr>
          <p:nvPr>
            <p:ph type="sldNum" sz="quarter" idx="10"/>
          </p:nvPr>
        </p:nvSpPr>
        <p:spPr/>
        <p:txBody>
          <a:bodyPr/>
          <a:lstStyle/>
          <a:p>
            <a:fld id="{FD347181-0E30-480C-BF0D-489069BF727D}" type="slidenum">
              <a:rPr lang="en-US" smtClean="0"/>
              <a:t>24</a:t>
            </a:fld>
            <a:endParaRPr lang="en-US"/>
          </a:p>
        </p:txBody>
      </p:sp>
    </p:spTree>
    <p:extLst>
      <p:ext uri="{BB962C8B-B14F-4D97-AF65-F5344CB8AC3E}">
        <p14:creationId xmlns:p14="http://schemas.microsoft.com/office/powerpoint/2010/main" val="163188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kern="1200" dirty="0" smtClean="0">
                <a:solidFill>
                  <a:schemeClr val="tx1"/>
                </a:solidFill>
                <a:effectLst/>
                <a:latin typeface="+mn-lt"/>
                <a:ea typeface="+mn-ea"/>
                <a:cs typeface="+mn-cs"/>
              </a:rPr>
              <a:t>Earlier 2014 (at the BUILD</a:t>
            </a:r>
            <a:r>
              <a:rPr lang="en-US" sz="1200" b="0" i="0" kern="1200" baseline="0" dirty="0" smtClean="0">
                <a:solidFill>
                  <a:schemeClr val="tx1"/>
                </a:solidFill>
                <a:effectLst/>
                <a:latin typeface="+mn-lt"/>
                <a:ea typeface="+mn-ea"/>
                <a:cs typeface="+mn-cs"/>
              </a:rPr>
              <a:t> conference)</a:t>
            </a:r>
            <a:r>
              <a:rPr lang="en-US" sz="1200" b="0" i="0" kern="1200" dirty="0" smtClean="0">
                <a:solidFill>
                  <a:schemeClr val="tx1"/>
                </a:solidFill>
                <a:effectLst/>
                <a:latin typeface="+mn-lt"/>
                <a:ea typeface="+mn-ea"/>
                <a:cs typeface="+mn-cs"/>
              </a:rPr>
              <a:t>:</a:t>
            </a:r>
          </a:p>
          <a:p>
            <a:pPr marL="0" indent="0">
              <a:buFontTx/>
              <a:buNone/>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ASP.NET</a:t>
            </a:r>
          </a:p>
          <a:p>
            <a:pPr marL="171450" indent="-171450">
              <a:buFontTx/>
              <a:buChar char="-"/>
            </a:pPr>
            <a:r>
              <a:rPr lang="en-US" sz="1200" b="0" i="0" kern="1200" dirty="0" smtClean="0">
                <a:solidFill>
                  <a:schemeClr val="tx1"/>
                </a:solidFill>
                <a:effectLst/>
                <a:latin typeface="+mn-lt"/>
                <a:ea typeface="+mn-ea"/>
                <a:cs typeface="+mn-cs"/>
              </a:rPr>
              <a:t>EF</a:t>
            </a:r>
          </a:p>
          <a:p>
            <a:pPr marL="171450" indent="-171450">
              <a:buFontTx/>
              <a:buChar char="-"/>
            </a:pPr>
            <a:r>
              <a:rPr lang="en-US" sz="1200" b="0" i="0" kern="1200" dirty="0" smtClean="0">
                <a:solidFill>
                  <a:schemeClr val="tx1"/>
                </a:solidFill>
                <a:effectLst/>
                <a:latin typeface="+mn-lt"/>
                <a:ea typeface="+mn-ea"/>
                <a:cs typeface="+mn-cs"/>
              </a:rPr>
              <a:t>Web API</a:t>
            </a:r>
          </a:p>
          <a:p>
            <a:pPr marL="171450" indent="-171450">
              <a:buFontTx/>
              <a:buChar char="-"/>
            </a:pPr>
            <a:r>
              <a:rPr lang="en-US" sz="1200" b="0" i="0" kern="1200" dirty="0" err="1" smtClean="0">
                <a:solidFill>
                  <a:schemeClr val="tx1"/>
                </a:solidFill>
                <a:effectLst/>
                <a:latin typeface="+mn-lt"/>
                <a:ea typeface="+mn-ea"/>
                <a:cs typeface="+mn-cs"/>
              </a:rPr>
              <a:t>NuGet</a:t>
            </a:r>
            <a:r>
              <a:rPr lang="en-US" sz="1200" b="0" i="0" kern="1200" dirty="0" smtClean="0">
                <a:solidFill>
                  <a:schemeClr val="tx1"/>
                </a:solidFill>
                <a:effectLst/>
                <a:latin typeface="+mn-lt"/>
                <a:ea typeface="+mn-ea"/>
                <a:cs typeface="+mn-cs"/>
              </a:rPr>
              <a:t> </a:t>
            </a:r>
          </a:p>
          <a:p>
            <a:pPr marL="171450" indent="-171450">
              <a:buFontTx/>
              <a:buChar char="-"/>
            </a:pPr>
            <a:r>
              <a:rPr lang="en-US" sz="1200" b="0" i="0" kern="1200" dirty="0" smtClean="0">
                <a:solidFill>
                  <a:schemeClr val="tx1"/>
                </a:solidFill>
                <a:effectLst/>
                <a:latin typeface="+mn-lt"/>
                <a:ea typeface="+mn-ea"/>
                <a:cs typeface="+mn-cs"/>
              </a:rPr>
              <a:t>"Roslyn" C# and VB compilers</a:t>
            </a:r>
          </a:p>
          <a:p>
            <a:pPr marL="171450" indent="-171450">
              <a:buFontTx/>
              <a:buChar char="-"/>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Now</a:t>
            </a:r>
            <a:r>
              <a:rPr lang="en-US" sz="1200" b="0" i="0" kern="1200" baseline="0" dirty="0" smtClean="0">
                <a:solidFill>
                  <a:schemeClr val="tx1"/>
                </a:solidFill>
                <a:effectLst/>
                <a:latin typeface="+mn-lt"/>
                <a:ea typeface="+mn-ea"/>
                <a:cs typeface="+mn-cs"/>
              </a:rPr>
              <a:t> announcing (November 2014)</a:t>
            </a:r>
            <a:endParaRPr lang="en-US" sz="1200" b="0" i="0" kern="1200" dirty="0" smtClean="0">
              <a:solidFill>
                <a:schemeClr val="tx1"/>
              </a:solidFill>
              <a:effectLst/>
              <a:latin typeface="+mn-lt"/>
              <a:ea typeface="+mn-ea"/>
              <a:cs typeface="+mn-cs"/>
            </a:endParaRPr>
          </a:p>
          <a:p>
            <a:pPr marL="171450" indent="-171450">
              <a:buFontTx/>
              <a:buChar char="-"/>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Open Sourcing:</a:t>
            </a:r>
          </a:p>
          <a:p>
            <a:pPr marL="171450" indent="-171450">
              <a:buFontTx/>
              <a:buChar char="-"/>
            </a:pPr>
            <a:r>
              <a:rPr lang="en-US" sz="1200" b="0" i="0" kern="1200" dirty="0" smtClean="0">
                <a:solidFill>
                  <a:schemeClr val="tx1"/>
                </a:solidFill>
                <a:effectLst/>
                <a:latin typeface="+mn-lt"/>
                <a:ea typeface="+mn-ea"/>
                <a:cs typeface="+mn-cs"/>
              </a:rPr>
              <a:t>CLR, </a:t>
            </a:r>
          </a:p>
          <a:p>
            <a:pPr marL="171450" indent="-171450">
              <a:buFontTx/>
              <a:buChar char="-"/>
            </a:pPr>
            <a:r>
              <a:rPr lang="en-US" sz="1200" b="0" i="0" kern="1200" dirty="0" smtClean="0">
                <a:solidFill>
                  <a:schemeClr val="tx1"/>
                </a:solidFill>
                <a:effectLst/>
                <a:latin typeface="+mn-lt"/>
                <a:ea typeface="+mn-ea"/>
                <a:cs typeface="+mn-cs"/>
              </a:rPr>
              <a:t>Just-In-Time Compiler (JIT)</a:t>
            </a:r>
          </a:p>
          <a:p>
            <a:pPr marL="171450" indent="-171450">
              <a:buFontTx/>
              <a:buChar char="-"/>
            </a:pPr>
            <a:r>
              <a:rPr lang="en-US" sz="1200" b="0" i="0" kern="1200" dirty="0" smtClean="0">
                <a:solidFill>
                  <a:schemeClr val="tx1"/>
                </a:solidFill>
                <a:effectLst/>
                <a:latin typeface="+mn-lt"/>
                <a:ea typeface="+mn-ea"/>
                <a:cs typeface="+mn-cs"/>
              </a:rPr>
              <a:t>Garbage Collector (GC)</a:t>
            </a:r>
          </a:p>
          <a:p>
            <a:pPr marL="171450" indent="-171450">
              <a:buFontTx/>
              <a:buChar char="-"/>
            </a:pPr>
            <a:r>
              <a:rPr lang="en-US" sz="1200" b="0" i="0" kern="1200" dirty="0" smtClean="0">
                <a:solidFill>
                  <a:schemeClr val="tx1"/>
                </a:solidFill>
                <a:effectLst/>
                <a:latin typeface="+mn-lt"/>
                <a:ea typeface="+mn-ea"/>
                <a:cs typeface="+mn-cs"/>
              </a:rPr>
              <a:t>Core .NET base class libraries.</a:t>
            </a:r>
          </a:p>
          <a:p>
            <a:pPr marL="171450" indent="-171450">
              <a:buFontTx/>
              <a:buChar char="-"/>
            </a:pPr>
            <a:endParaRPr lang="en-US" sz="1200" b="0" i="0" u="non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kern="1200" dirty="0" smtClean="0">
                <a:solidFill>
                  <a:schemeClr val="tx1"/>
                </a:solidFill>
                <a:effectLst/>
                <a:latin typeface="+mn-lt"/>
                <a:ea typeface="+mn-ea"/>
                <a:cs typeface="+mn-cs"/>
              </a:rPr>
              <a:t>Add  .NET Core Framework support for Linux and OSX</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FD347181-0E30-480C-BF0D-489069BF727D}" type="slidenum">
              <a:rPr lang="en-US" smtClean="0"/>
              <a:t>25</a:t>
            </a:fld>
            <a:endParaRPr lang="en-US"/>
          </a:p>
        </p:txBody>
      </p:sp>
    </p:spTree>
    <p:extLst>
      <p:ext uri="{BB962C8B-B14F-4D97-AF65-F5344CB8AC3E}">
        <p14:creationId xmlns:p14="http://schemas.microsoft.com/office/powerpoint/2010/main" val="1222302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This is what has</a:t>
            </a:r>
            <a:r>
              <a:rPr lang="en-US" baseline="0" dirty="0" smtClean="0"/>
              <a:t> happened with the Windows Azure SDKs which are made available in as open source libraries with an apache 2 license for all its languages, hosted on </a:t>
            </a:r>
            <a:r>
              <a:rPr lang="en-US" baseline="0" dirty="0" err="1" smtClean="0"/>
              <a:t>github</a:t>
            </a:r>
            <a:r>
              <a:rPr lang="en-US" baseline="0" dirty="0" smtClean="0"/>
              <a:t> and which even welcomes contributions.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338428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many of you are</a:t>
            </a:r>
            <a:r>
              <a:rPr lang="en-US" baseline="0" dirty="0" smtClean="0"/>
              <a:t> still in college and graduating soon and probably looking for areas to work on, I hope that the ideas of openness and Mobile first, Cloud first make sense to you not just as a user of them but as a career.</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36</a:t>
            </a:fld>
            <a:endParaRPr lang="en-US"/>
          </a:p>
        </p:txBody>
      </p:sp>
    </p:spTree>
    <p:extLst>
      <p:ext uri="{BB962C8B-B14F-4D97-AF65-F5344CB8AC3E}">
        <p14:creationId xmlns:p14="http://schemas.microsoft.com/office/powerpoint/2010/main" val="362976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have noticed from the name, I</a:t>
            </a:r>
            <a:r>
              <a:rPr lang="en-US" baseline="0" dirty="0" smtClean="0"/>
              <a:t> am </a:t>
            </a:r>
            <a:r>
              <a:rPr lang="en-US" baseline="0" dirty="0" err="1" smtClean="0"/>
              <a:t>portuguese</a:t>
            </a:r>
            <a:r>
              <a:rPr lang="en-US" baseline="0" dirty="0" smtClean="0"/>
              <a:t>.</a:t>
            </a:r>
          </a:p>
          <a:p>
            <a:endParaRPr lang="en-US" baseline="0" dirty="0" smtClean="0"/>
          </a:p>
          <a:p>
            <a:r>
              <a:rPr lang="en-US" baseline="0" dirty="0" smtClean="0"/>
              <a:t>Which means, given the audience we have here today, I should mention it’s the best team in southwest </a:t>
            </a:r>
            <a:r>
              <a:rPr lang="en-US" baseline="0" dirty="0" err="1" smtClean="0"/>
              <a:t>europe</a:t>
            </a:r>
            <a:r>
              <a:rPr lang="en-US" baseline="0" dirty="0" smtClean="0"/>
              <a:t>, right ? </a:t>
            </a:r>
            <a:r>
              <a:rPr lang="en-US" baseline="0" dirty="0" smtClean="0">
                <a:sym typeface="Wingdings"/>
              </a:rPr>
              <a:t></a:t>
            </a:r>
          </a:p>
          <a:p>
            <a:endParaRPr lang="en-US" baseline="0" dirty="0" smtClean="0">
              <a:sym typeface="Wingdings"/>
            </a:endParaRPr>
          </a:p>
          <a:p>
            <a:r>
              <a:rPr lang="en-US" baseline="0" dirty="0" smtClean="0">
                <a:sym typeface="Wingdings"/>
              </a:rPr>
              <a:t>Kidding </a:t>
            </a:r>
            <a:endParaRPr lang="en-US" baseline="0" dirty="0" smtClean="0"/>
          </a:p>
        </p:txBody>
      </p:sp>
      <p:sp>
        <p:nvSpPr>
          <p:cNvPr id="4" name="Slide Number Placeholder 3"/>
          <p:cNvSpPr>
            <a:spLocks noGrp="1"/>
          </p:cNvSpPr>
          <p:nvPr>
            <p:ph type="sldNum" sz="quarter" idx="10"/>
          </p:nvPr>
        </p:nvSpPr>
        <p:spPr/>
        <p:txBody>
          <a:bodyPr/>
          <a:lstStyle/>
          <a:p>
            <a:fld id="{FD347181-0E30-480C-BF0D-489069BF727D}" type="slidenum">
              <a:rPr lang="en-US" smtClean="0"/>
              <a:t>2</a:t>
            </a:fld>
            <a:endParaRPr lang="en-US"/>
          </a:p>
        </p:txBody>
      </p:sp>
    </p:spTree>
    <p:extLst>
      <p:ext uri="{BB962C8B-B14F-4D97-AF65-F5344CB8AC3E}">
        <p14:creationId xmlns:p14="http://schemas.microsoft.com/office/powerpoint/2010/main" val="303926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in this</a:t>
            </a:r>
            <a:r>
              <a:rPr lang="en-US" baseline="0" dirty="0" smtClean="0"/>
              <a:t> presentation I would like to start talking about the product I work for and then explain how I think it greatly relates to </a:t>
            </a:r>
            <a:r>
              <a:rPr lang="en-US" baseline="0" dirty="0" err="1" smtClean="0"/>
              <a:t>openess</a:t>
            </a:r>
            <a:r>
              <a:rPr lang="en-US" baseline="0" dirty="0" smtClean="0"/>
              <a:t> and some of the new things </a:t>
            </a:r>
            <a:r>
              <a:rPr lang="en-US" baseline="0" dirty="0" err="1" smtClean="0"/>
              <a:t>microsoft</a:t>
            </a:r>
            <a:r>
              <a:rPr lang="en-US" baseline="0" dirty="0" smtClean="0"/>
              <a:t> is doing.</a:t>
            </a:r>
            <a:endParaRPr lang="en-US" dirty="0" smtClean="0"/>
          </a:p>
          <a:p>
            <a:endParaRPr lang="en-US" baseline="0" dirty="0" smtClean="0"/>
          </a:p>
          <a:p>
            <a:r>
              <a:rPr lang="en-US" baseline="0" dirty="0" smtClean="0"/>
              <a:t>Who has heard of cloud computing ? What about </a:t>
            </a:r>
            <a:r>
              <a:rPr lang="en-US" baseline="0" dirty="0" err="1" smtClean="0"/>
              <a:t>microsoft</a:t>
            </a:r>
            <a:r>
              <a:rPr lang="en-US" baseline="0" dirty="0" smtClean="0"/>
              <a:t> azure ?</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3</a:t>
            </a:fld>
            <a:endParaRPr lang="en-US"/>
          </a:p>
        </p:txBody>
      </p:sp>
    </p:spTree>
    <p:extLst>
      <p:ext uri="{BB962C8B-B14F-4D97-AF65-F5344CB8AC3E}">
        <p14:creationId xmlns:p14="http://schemas.microsoft.com/office/powerpoint/2010/main" val="2333642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a:t>
            </a:r>
            <a:r>
              <a:rPr lang="en-US" baseline="0" dirty="0" smtClean="0"/>
              <a:t> for the very few of you, that may have some doubts about what is cloud computing and which problems it aims to solve, let’s do a quick introduction.</a:t>
            </a:r>
            <a:endParaRPr lang="en-US" dirty="0" smtClean="0"/>
          </a:p>
          <a:p>
            <a:endParaRPr lang="en-US" dirty="0" smtClean="0"/>
          </a:p>
          <a:p>
            <a:r>
              <a:rPr lang="en-US" dirty="0" smtClean="0"/>
              <a:t>So</a:t>
            </a:r>
            <a:r>
              <a:rPr lang="en-US" baseline="0" dirty="0" smtClean="0"/>
              <a:t> it is said that everything starts with a problem.</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4</a:t>
            </a:fld>
            <a:endParaRPr lang="en-US"/>
          </a:p>
        </p:txBody>
      </p:sp>
    </p:spTree>
    <p:extLst>
      <p:ext uri="{BB962C8B-B14F-4D97-AF65-F5344CB8AC3E}">
        <p14:creationId xmlns:p14="http://schemas.microsoft.com/office/powerpoint/2010/main" val="229136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say you’re a company and you’re developing a new app – say, a news reader, and you want to maximize the numbers of potential users you can have.</a:t>
            </a:r>
          </a:p>
          <a:p>
            <a:endParaRPr lang="en-US" baseline="0" dirty="0" smtClean="0"/>
          </a:p>
          <a:p>
            <a:r>
              <a:rPr lang="en-US" baseline="0" dirty="0" smtClean="0"/>
              <a:t>Chances are that, to truly maximize that number, you’ll have to cover a wide variety of devices.</a:t>
            </a:r>
          </a:p>
          <a:p>
            <a:endParaRPr lang="en-US" baseline="0" dirty="0" smtClean="0"/>
          </a:p>
          <a:p>
            <a:r>
              <a:rPr lang="en-US" baseline="0" dirty="0" smtClean="0"/>
              <a:t>For instance, in the context of work, and according to Forrester research , there’s an average of 3.2 devices for each person at the enterprise – out of these 3, only 1 will usually be a company device</a:t>
            </a:r>
          </a:p>
          <a:p>
            <a:r>
              <a:rPr lang="en-US" baseline="0" dirty="0" smtClean="0"/>
              <a:t>60% of those users will opt for mobile costumer service applications as a first option</a:t>
            </a:r>
          </a:p>
          <a:p>
            <a:r>
              <a:rPr lang="en-US" baseline="0" dirty="0" smtClean="0"/>
              <a:t>By 2017 mobile users will </a:t>
            </a:r>
            <a:r>
              <a:rPr lang="en-US" baseline="0" dirty="0" smtClean="0"/>
              <a:t>be provided </a:t>
            </a:r>
            <a:r>
              <a:rPr lang="en-US" baseline="0" dirty="0" smtClean="0"/>
              <a:t>personalized data streams to more than 100 apps and service, every day</a:t>
            </a:r>
          </a:p>
          <a:p>
            <a:endParaRPr lang="en-US" baseline="0" dirty="0" smtClean="0"/>
          </a:p>
          <a:p>
            <a:r>
              <a:rPr lang="en-US" baseline="0" dirty="0" smtClean="0"/>
              <a:t>This means that when you develop a new piece of software you’ll be constantly challenged with making it work not on a specific platform as it used to be in the past, but in a variety of devices. Not even at work, where companies traditionally had some control of what was their employees environment, does that still happen.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causes some problems into the services and cloud support you originally created because now you don’t have only 1 device accessing your service, but you have multiple ones, plus you have multiple formats to deliver to.</a:t>
            </a:r>
          </a:p>
          <a:p>
            <a:endParaRPr lang="en-US" baseline="0" dirty="0" smtClean="0"/>
          </a:p>
        </p:txBody>
      </p:sp>
      <p:sp>
        <p:nvSpPr>
          <p:cNvPr id="4" name="Slide Number Placeholder 3"/>
          <p:cNvSpPr>
            <a:spLocks noGrp="1"/>
          </p:cNvSpPr>
          <p:nvPr>
            <p:ph type="sldNum" sz="quarter" idx="10"/>
          </p:nvPr>
        </p:nvSpPr>
        <p:spPr/>
        <p:txBody>
          <a:bodyPr/>
          <a:lstStyle/>
          <a:p>
            <a:fld id="{FD347181-0E30-480C-BF0D-489069BF727D}" type="slidenum">
              <a:rPr lang="en-US" smtClean="0"/>
              <a:t>5</a:t>
            </a:fld>
            <a:endParaRPr lang="en-US"/>
          </a:p>
        </p:txBody>
      </p:sp>
    </p:spTree>
    <p:extLst>
      <p:ext uri="{BB962C8B-B14F-4D97-AF65-F5344CB8AC3E}">
        <p14:creationId xmlns:p14="http://schemas.microsoft.com/office/powerpoint/2010/main" val="218471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Eventually,</a:t>
            </a:r>
            <a:r>
              <a:rPr lang="en-US" baseline="0" dirty="0" smtClean="0"/>
              <a:t> you get </a:t>
            </a:r>
            <a:r>
              <a:rPr lang="en-US" dirty="0" smtClean="0"/>
              <a:t>more users, and with those, the need</a:t>
            </a:r>
            <a:r>
              <a:rPr lang="en-US" baseline="0" dirty="0" smtClean="0"/>
              <a:t> to process their multiple requests</a:t>
            </a:r>
            <a:endParaRPr lang="pt-PT" dirty="0"/>
          </a:p>
        </p:txBody>
      </p:sp>
      <p:sp>
        <p:nvSpPr>
          <p:cNvPr id="4" name="Slide Number Placeholder 3"/>
          <p:cNvSpPr>
            <a:spLocks noGrp="1"/>
          </p:cNvSpPr>
          <p:nvPr>
            <p:ph type="sldNum" sz="quarter" idx="10"/>
          </p:nvPr>
        </p:nvSpPr>
        <p:spPr/>
        <p:txBody>
          <a:bodyPr/>
          <a:lstStyle/>
          <a:p>
            <a:fld id="{FD347181-0E30-480C-BF0D-489069BF727D}" type="slidenum">
              <a:rPr lang="en-US" smtClean="0"/>
              <a:t>6</a:t>
            </a:fld>
            <a:endParaRPr lang="en-US"/>
          </a:p>
        </p:txBody>
      </p:sp>
    </p:spTree>
    <p:extLst>
      <p:ext uri="{BB962C8B-B14F-4D97-AF65-F5344CB8AC3E}">
        <p14:creationId xmlns:p14="http://schemas.microsoft.com/office/powerpoint/2010/main" val="448400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get spike in demands, for instance in Christmas,</a:t>
            </a:r>
            <a:r>
              <a:rPr lang="en-US" baseline="0" dirty="0" smtClean="0"/>
              <a:t> or </a:t>
            </a:r>
            <a:r>
              <a:rPr lang="en-US" baseline="0" dirty="0" err="1" smtClean="0"/>
              <a:t>easter</a:t>
            </a:r>
            <a:r>
              <a:rPr lang="en-US" baseline="0" dirty="0" smtClean="0"/>
              <a:t>, or even lower demand in the summer.</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7</a:t>
            </a:fld>
            <a:endParaRPr lang="en-US"/>
          </a:p>
        </p:txBody>
      </p:sp>
    </p:spTree>
    <p:extLst>
      <p:ext uri="{BB962C8B-B14F-4D97-AF65-F5344CB8AC3E}">
        <p14:creationId xmlns:p14="http://schemas.microsoft.com/office/powerpoint/2010/main" val="118629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also start to face some challenges</a:t>
            </a:r>
            <a:r>
              <a:rPr lang="en-US" baseline="0" dirty="0" smtClean="0"/>
              <a:t> like how to add that new feature fast, or get that new service.</a:t>
            </a:r>
            <a:endParaRPr lang="pt-PT" dirty="0"/>
          </a:p>
        </p:txBody>
      </p:sp>
      <p:sp>
        <p:nvSpPr>
          <p:cNvPr id="4" name="Slide Number Placeholder 3"/>
          <p:cNvSpPr>
            <a:spLocks noGrp="1"/>
          </p:cNvSpPr>
          <p:nvPr>
            <p:ph type="sldNum" sz="quarter" idx="10"/>
          </p:nvPr>
        </p:nvSpPr>
        <p:spPr/>
        <p:txBody>
          <a:bodyPr/>
          <a:lstStyle/>
          <a:p>
            <a:fld id="{FD347181-0E30-480C-BF0D-489069BF727D}" type="slidenum">
              <a:rPr lang="en-US" smtClean="0"/>
              <a:t>8</a:t>
            </a:fld>
            <a:endParaRPr lang="en-US"/>
          </a:p>
        </p:txBody>
      </p:sp>
    </p:spTree>
    <p:extLst>
      <p:ext uri="{BB962C8B-B14F-4D97-AF65-F5344CB8AC3E}">
        <p14:creationId xmlns:p14="http://schemas.microsoft.com/office/powerpoint/2010/main" val="396790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this “new” thing</a:t>
            </a:r>
            <a:r>
              <a:rPr lang="en-US" baseline="0" dirty="0" smtClean="0"/>
              <a:t> called cloud computing</a:t>
            </a:r>
            <a:endParaRPr lang="en-US" dirty="0"/>
          </a:p>
        </p:txBody>
      </p:sp>
      <p:sp>
        <p:nvSpPr>
          <p:cNvPr id="4" name="Slide Number Placeholder 3"/>
          <p:cNvSpPr>
            <a:spLocks noGrp="1"/>
          </p:cNvSpPr>
          <p:nvPr>
            <p:ph type="sldNum" sz="quarter" idx="10"/>
          </p:nvPr>
        </p:nvSpPr>
        <p:spPr/>
        <p:txBody>
          <a:bodyPr/>
          <a:lstStyle/>
          <a:p>
            <a:fld id="{FD347181-0E30-480C-BF0D-489069BF727D}" type="slidenum">
              <a:rPr lang="en-US" smtClean="0"/>
              <a:t>9</a:t>
            </a:fld>
            <a:endParaRPr lang="en-US"/>
          </a:p>
        </p:txBody>
      </p:sp>
    </p:spTree>
    <p:extLst>
      <p:ext uri="{BB962C8B-B14F-4D97-AF65-F5344CB8AC3E}">
        <p14:creationId xmlns:p14="http://schemas.microsoft.com/office/powerpoint/2010/main" val="3385080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3.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799"/>
            <a:ext cx="11151918"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83132757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8" cy="747897"/>
          </a:xfrm>
        </p:spPr>
        <p:txBody>
          <a:bodyPr/>
          <a:lstStyle>
            <a:lvl1pPr>
              <a:defRPr sz="541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8" cy="946413"/>
          </a:xfrm>
        </p:spPr>
        <p:txBody>
          <a:bodyPr/>
          <a:lstStyle>
            <a:lvl1pPr marL="3176"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6"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905" indent="-4032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84" indent="-34607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39" indent="-3365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8"/>
            <a:ext cx="1682359" cy="195501"/>
          </a:xfrm>
          <a:prstGeom prst="rect">
            <a:avLst/>
          </a:prstGeom>
        </p:spPr>
      </p:pic>
    </p:spTree>
    <p:extLst>
      <p:ext uri="{BB962C8B-B14F-4D97-AF65-F5344CB8AC3E}">
        <p14:creationId xmlns:p14="http://schemas.microsoft.com/office/powerpoint/2010/main" val="209139523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1647591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591681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2991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35413890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8473677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517337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5120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30574874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562553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803"/>
            <a:ext cx="11151918" cy="20043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605286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32450098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28270315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2436839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7688588" y="1389423"/>
            <a:ext cx="4495800" cy="4057650"/>
          </a:xfrm>
          <a:prstGeom prst="rect">
            <a:avLst/>
          </a:prstGeom>
        </p:spPr>
      </p:pic>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1994430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32207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16415500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2141782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26245052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8706341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78665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564873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54" y="1447803"/>
            <a:ext cx="11151918" cy="20043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698986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1" y="249237"/>
            <a:ext cx="11034499" cy="747897"/>
          </a:xfrm>
        </p:spPr>
        <p:txBody>
          <a:bodyPr lIns="0"/>
          <a:lstStyle>
            <a:lvl1pPr algn="l">
              <a:defRPr/>
            </a:lvl1pPr>
          </a:lstStyle>
          <a:p>
            <a:r>
              <a:rPr lang="en-US" smtClean="0"/>
              <a:t>Click to edit Master title style</a:t>
            </a:r>
            <a:endParaRPr lang="en-US" dirty="0"/>
          </a:p>
        </p:txBody>
      </p:sp>
      <p:sp>
        <p:nvSpPr>
          <p:cNvPr id="8" name="Date Placeholder 7"/>
          <p:cNvSpPr>
            <a:spLocks noGrp="1"/>
          </p:cNvSpPr>
          <p:nvPr>
            <p:ph type="dt" sz="half" idx="15"/>
          </p:nvPr>
        </p:nvSpPr>
        <p:spPr>
          <a:xfrm>
            <a:off x="1207105" y="6324600"/>
            <a:ext cx="1221428" cy="152400"/>
          </a:xfrm>
          <a:prstGeom prst="rect">
            <a:avLst/>
          </a:prstGeom>
        </p:spPr>
        <p:txBody>
          <a:bodyPr/>
          <a:lstStyle/>
          <a:p>
            <a:fld id="{73BDEDDC-FAFB-4A5B-B848-FC91320861C3}" type="datetime1">
              <a:rPr lang="en-US" smtClean="0"/>
              <a:pPr/>
              <a:t>11/21/14</a:t>
            </a:fld>
            <a:endParaRPr lang="en-US" dirty="0"/>
          </a:p>
        </p:txBody>
      </p:sp>
      <p:sp>
        <p:nvSpPr>
          <p:cNvPr id="10" name="Slide Number Placeholder 9"/>
          <p:cNvSpPr>
            <a:spLocks noGrp="1"/>
          </p:cNvSpPr>
          <p:nvPr>
            <p:ph type="sldNum" sz="quarter" idx="16"/>
          </p:nvPr>
        </p:nvSpPr>
        <p:spPr>
          <a:xfrm>
            <a:off x="614295" y="6324600"/>
            <a:ext cx="516422" cy="152400"/>
          </a:xfrm>
          <a:prstGeom prst="rect">
            <a:avLst/>
          </a:prstGeom>
        </p:spPr>
        <p:txBody>
          <a:bodyPr/>
          <a:lstStyle/>
          <a:p>
            <a:pPr algn="l"/>
            <a:r>
              <a:rPr lang="en-US" dirty="0" smtClean="0"/>
              <a:t>PAGE </a:t>
            </a:r>
            <a:fld id="{711B4CA8-52BE-46B1-A536-58CE1A3FAF74}" type="slidenum">
              <a:rPr lang="en-US" smtClean="0"/>
              <a:pPr algn="l"/>
              <a:t>‹#›</a:t>
            </a:fld>
            <a:endParaRPr lang="en-US" dirty="0"/>
          </a:p>
        </p:txBody>
      </p:sp>
      <p:sp>
        <p:nvSpPr>
          <p:cNvPr id="15" name="Content Placeholder 14"/>
          <p:cNvSpPr>
            <a:spLocks noGrp="1"/>
          </p:cNvSpPr>
          <p:nvPr>
            <p:ph sz="quarter" idx="18"/>
          </p:nvPr>
        </p:nvSpPr>
        <p:spPr>
          <a:xfrm>
            <a:off x="614295" y="1804988"/>
            <a:ext cx="9572495" cy="2000548"/>
          </a:xfrm>
        </p:spPr>
        <p:txBody>
          <a:bodyPr/>
          <a:lstStyle>
            <a:lvl1pPr>
              <a:spcBef>
                <a:spcPts val="800"/>
              </a:spcBef>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131673"/>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49" y="2234114"/>
            <a:ext cx="8375702"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49" y="4612342"/>
            <a:ext cx="5455754"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5299026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056185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518803" y="1336040"/>
            <a:ext cx="11188566"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95659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21955523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0" y="2266796"/>
            <a:ext cx="5486400"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7629007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solidFill>
                  <a:srgbClr val="59595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447895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3562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20215466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Tree>
    <p:extLst>
      <p:ext uri="{BB962C8B-B14F-4D97-AF65-F5344CB8AC3E}">
        <p14:creationId xmlns:p14="http://schemas.microsoft.com/office/powerpoint/2010/main" val="2042315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2919802"/>
      </p:ext>
    </p:extLst>
  </p:cSld>
  <p:clrMapOvr>
    <a:masterClrMapping/>
  </p:clrMapOvr>
  <p:transition xmlns:p14="http://schemas.microsoft.com/office/powerpoint/2010/mai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626923"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dirty="0">
                <a:solidFill>
                  <a:srgbClr val="292929"/>
                </a:solidFill>
              </a:endParaRPr>
            </a:p>
          </p:txBody>
        </p:sp>
      </p:grpSp>
    </p:spTree>
    <p:extLst>
      <p:ext uri="{BB962C8B-B14F-4D97-AF65-F5344CB8AC3E}">
        <p14:creationId xmlns:p14="http://schemas.microsoft.com/office/powerpoint/2010/main" val="8940354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3"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1218987"/>
            <a:endParaRPr lang="en-US" sz="1600" dirty="0">
              <a:solidFill>
                <a:srgbClr val="292929"/>
              </a:solidFill>
            </a:endParaRPr>
          </a:p>
        </p:txBody>
      </p:sp>
    </p:spTree>
    <p:extLst>
      <p:ext uri="{BB962C8B-B14F-4D97-AF65-F5344CB8AC3E}">
        <p14:creationId xmlns:p14="http://schemas.microsoft.com/office/powerpoint/2010/main" val="5650966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7" y="5630473"/>
            <a:ext cx="4206384"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2"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dirty="0">
                <a:solidFill>
                  <a:srgbClr val="292929"/>
                </a:solidFill>
              </a:endParaRPr>
            </a:p>
          </p:txBody>
        </p:sp>
      </p:grpSp>
    </p:spTree>
    <p:extLst>
      <p:ext uri="{BB962C8B-B14F-4D97-AF65-F5344CB8AC3E}">
        <p14:creationId xmlns:p14="http://schemas.microsoft.com/office/powerpoint/2010/main" val="2809181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Segoe UI" pitchFamily="34"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1" y="6338048"/>
            <a:ext cx="2507214" cy="291353"/>
          </a:xfrm>
          <a:prstGeom prst="rect">
            <a:avLst/>
          </a:prstGeom>
        </p:spPr>
      </p:pic>
    </p:spTree>
    <p:extLst>
      <p:ext uri="{BB962C8B-B14F-4D97-AF65-F5344CB8AC3E}">
        <p14:creationId xmlns:p14="http://schemas.microsoft.com/office/powerpoint/2010/main" val="21565960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2299" y="3140274"/>
            <a:ext cx="3547400" cy="577452"/>
          </a:xfrm>
          <a:prstGeom prst="rect">
            <a:avLst/>
          </a:prstGeom>
          <a:noFill/>
          <a:ln>
            <a:noFill/>
          </a:ln>
        </p:spPr>
      </p:pic>
      <p:sp>
        <p:nvSpPr>
          <p:cNvPr id="3" name="Text Box 3"/>
          <p:cNvSpPr txBox="1">
            <a:spLocks noChangeArrowheads="1"/>
          </p:cNvSpPr>
          <p:nvPr userDrawn="1"/>
        </p:nvSpPr>
        <p:spPr bwMode="blackWhite">
          <a:xfrm>
            <a:off x="508001" y="6083573"/>
            <a:ext cx="1117600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Segoe UI" pitchFamily="34" charset="0"/>
              </a:rPr>
              <a:t>© </a:t>
            </a:r>
            <a:r>
              <a:rPr lang="en-US" sz="700" dirty="0" smtClean="0">
                <a:solidFill>
                  <a:srgbClr val="FFFFFF">
                    <a:alpha val="99000"/>
                  </a:srgbClr>
                </a:solidFill>
                <a:cs typeface="Segoe UI" pitchFamily="34" charset="0"/>
              </a:rPr>
              <a:t>2011 Microsoft </a:t>
            </a:r>
            <a:r>
              <a:rPr lang="en-US" sz="700" dirty="0">
                <a:solidFill>
                  <a:srgbClr val="FFFFFF">
                    <a:alpha val="99000"/>
                  </a:srgbClr>
                </a:solidFill>
                <a:cs typeface="Segoe UI" pitchFamily="34"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Segoe UI" pitchFamily="34" charset="0"/>
              </a:rPr>
              <a:t>MICROSOFT </a:t>
            </a:r>
            <a:r>
              <a:rPr lang="en-US" sz="700" dirty="0">
                <a:solidFill>
                  <a:srgbClr val="FFFFFF">
                    <a:alpha val="99000"/>
                  </a:srgbClr>
                </a:solidFill>
                <a:cs typeface="Segoe UI" pitchFamily="34" charset="0"/>
              </a:rPr>
              <a:t>MAKES NO WARRANTIES, EXPRESS, IMPLIED OR STATUTORY, AS TO THE INFORMATION IN THIS PRESENTATION.</a:t>
            </a:r>
          </a:p>
        </p:txBody>
      </p:sp>
    </p:spTree>
    <p:extLst>
      <p:ext uri="{BB962C8B-B14F-4D97-AF65-F5344CB8AC3E}">
        <p14:creationId xmlns:p14="http://schemas.microsoft.com/office/powerpoint/2010/main" val="32099223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1"/>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897" y="4343400"/>
            <a:ext cx="7515594"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49" y="228600"/>
            <a:ext cx="2498478" cy="290338"/>
          </a:xfrm>
          <a:prstGeom prst="rect">
            <a:avLst/>
          </a:prstGeom>
        </p:spPr>
      </p:pic>
    </p:spTree>
    <p:extLst>
      <p:ext uri="{BB962C8B-B14F-4D97-AF65-F5344CB8AC3E}">
        <p14:creationId xmlns:p14="http://schemas.microsoft.com/office/powerpoint/2010/main" val="29398486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7708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8" y="1447799"/>
            <a:ext cx="11151917"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135054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799"/>
            <a:ext cx="11151918"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08534978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4" y="228602"/>
            <a:ext cx="11151918" cy="76174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4" y="1447803"/>
            <a:ext cx="11151918" cy="20043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43241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99273"/>
      </p:ext>
    </p:extLst>
  </p:cSld>
  <p:clrMapOvr>
    <a:masterClrMapping/>
  </p:clrMapOvr>
  <p:transition xmlns:p14="http://schemas.microsoft.com/office/powerpoint/2010/mai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54" y="1447803"/>
            <a:ext cx="11151918" cy="200439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994591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891638983"/>
      </p:ext>
    </p:extLst>
  </p:cSld>
  <p:clrMapOvr>
    <a:masterClrMapping/>
  </p:clrMapOvr>
  <p:transition xmlns:p14="http://schemas.microsoft.com/office/powerpoint/2010/mai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335049"/>
      </p:ext>
    </p:extLst>
  </p:cSld>
  <p:clrMapOvr>
    <a:masterClrMapping/>
  </p:clrMapOvr>
  <p:transition xmlns:p14="http://schemas.microsoft.com/office/powerpoint/2010/mai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0338679"/>
      </p:ext>
    </p:extLst>
  </p:cSld>
  <p:clrMapOvr>
    <a:masterClrMapping/>
  </p:clrMapOvr>
  <p:transition xmlns:p14="http://schemas.microsoft.com/office/powerpoint/2010/mai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9"/>
            <a:ext cx="12192002" cy="619125"/>
          </a:xfrm>
          <a:solidFill>
            <a:srgbClr val="FFFF99"/>
          </a:solidFill>
        </p:spPr>
        <p:txBody>
          <a:bodyPr wrap="square" lIns="182799" tIns="91401" rIns="182799" bIns="9140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7958405"/>
      </p:ext>
    </p:extLst>
  </p:cSld>
  <p:clrMapOvr>
    <a:masterClrMapping/>
  </p:clrMapOvr>
  <p:transition xmlns:p14="http://schemas.microsoft.com/office/powerpoint/2010/mai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73404" y="1410941"/>
            <a:ext cx="10245217" cy="1523498"/>
          </a:xfrm>
        </p:spPr>
        <p:txBody>
          <a:bodyPr>
            <a:noAutofit/>
          </a:bodyPr>
          <a:lstStyle>
            <a:lvl1pPr>
              <a:lnSpc>
                <a:spcPct val="90000"/>
              </a:lnSpc>
              <a:defRPr sz="5833"/>
            </a:lvl1pPr>
          </a:lstStyle>
          <a:p>
            <a:r>
              <a:rPr lang="en-US" smtClean="0"/>
              <a:t>Click to edit Master title style</a:t>
            </a:r>
            <a:endParaRPr lang="en-US" dirty="0"/>
          </a:p>
        </p:txBody>
      </p:sp>
      <p:sp>
        <p:nvSpPr>
          <p:cNvPr id="13" name="Subtitle 2"/>
          <p:cNvSpPr>
            <a:spLocks noGrp="1"/>
          </p:cNvSpPr>
          <p:nvPr>
            <p:ph type="subTitle" idx="1"/>
          </p:nvPr>
        </p:nvSpPr>
        <p:spPr>
          <a:xfrm>
            <a:off x="969439" y="3429008"/>
            <a:ext cx="10245218"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09176" indent="0" algn="ctr">
              <a:buNone/>
              <a:defRPr>
                <a:solidFill>
                  <a:schemeClr val="tx1">
                    <a:tint val="75000"/>
                  </a:schemeClr>
                </a:solidFill>
              </a:defRPr>
            </a:lvl2pPr>
            <a:lvl3pPr marL="1218351" indent="0" algn="ctr">
              <a:buNone/>
              <a:defRPr>
                <a:solidFill>
                  <a:schemeClr val="tx1">
                    <a:tint val="75000"/>
                  </a:schemeClr>
                </a:solidFill>
              </a:defRPr>
            </a:lvl3pPr>
            <a:lvl4pPr marL="1827525" indent="0" algn="ctr">
              <a:buNone/>
              <a:defRPr>
                <a:solidFill>
                  <a:schemeClr val="tx1">
                    <a:tint val="75000"/>
                  </a:schemeClr>
                </a:solidFill>
              </a:defRPr>
            </a:lvl4pPr>
            <a:lvl5pPr marL="2436702" indent="0" algn="ctr">
              <a:buNone/>
              <a:defRPr>
                <a:solidFill>
                  <a:schemeClr val="tx1">
                    <a:tint val="75000"/>
                  </a:schemeClr>
                </a:solidFill>
              </a:defRPr>
            </a:lvl5pPr>
            <a:lvl6pPr marL="3045879" indent="0" algn="ctr">
              <a:buNone/>
              <a:defRPr>
                <a:solidFill>
                  <a:schemeClr val="tx1">
                    <a:tint val="75000"/>
                  </a:schemeClr>
                </a:solidFill>
              </a:defRPr>
            </a:lvl6pPr>
            <a:lvl7pPr marL="3655049" indent="0" algn="ctr">
              <a:buNone/>
              <a:defRPr>
                <a:solidFill>
                  <a:schemeClr val="tx1">
                    <a:tint val="75000"/>
                  </a:schemeClr>
                </a:solidFill>
              </a:defRPr>
            </a:lvl7pPr>
            <a:lvl8pPr marL="4264227" indent="0" algn="ctr">
              <a:buNone/>
              <a:defRPr>
                <a:solidFill>
                  <a:schemeClr val="tx1">
                    <a:tint val="75000"/>
                  </a:schemeClr>
                </a:solidFill>
              </a:defRPr>
            </a:lvl8pPr>
            <a:lvl9pPr marL="487340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154009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8" y="2892712"/>
            <a:ext cx="11231365" cy="1223348"/>
          </a:xfrm>
        </p:spPr>
        <p:txBody>
          <a:bodyPr/>
          <a:lstStyle>
            <a:lvl1pPr marL="0" indent="0">
              <a:buNone/>
              <a:defRPr lang="en-US" sz="8833" i="0" kern="1200" spc="-100" baseline="0" dirty="0" smtClean="0">
                <a:solidFill>
                  <a:schemeClr val="tx1">
                    <a:alpha val="99000"/>
                  </a:schemeClr>
                </a:solidFill>
                <a:latin typeface="Segoe UI Light" pitchFamily="34" charset="0"/>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1" y="4343400"/>
            <a:ext cx="7515594" cy="438646"/>
          </a:xfrm>
        </p:spPr>
        <p:txBody>
          <a:bodyPr/>
          <a:lstStyle>
            <a:lvl1pPr marL="0" indent="0">
              <a:buNone/>
              <a:defRPr lang="en-US" sz="3167" kern="1200" spc="-100" baseline="0" dirty="0">
                <a:solidFill>
                  <a:schemeClr val="tx1">
                    <a:alpha val="99000"/>
                  </a:schemeClr>
                </a:solidFill>
                <a:latin typeface="+mj-lt"/>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9" y="6364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2" y="228600"/>
            <a:ext cx="2498478" cy="290338"/>
          </a:xfrm>
          <a:prstGeom prst="rect">
            <a:avLst/>
          </a:prstGeom>
        </p:spPr>
      </p:pic>
    </p:spTree>
    <p:extLst>
      <p:ext uri="{BB962C8B-B14F-4D97-AF65-F5344CB8AC3E}">
        <p14:creationId xmlns:p14="http://schemas.microsoft.com/office/powerpoint/2010/main" val="3128542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4271872"/>
      </p:ext>
    </p:extLst>
  </p:cSld>
  <p:clrMapOvr>
    <a:masterClrMapping/>
  </p:clrMapOvr>
  <p:transition xmlns:p14="http://schemas.microsoft.com/office/powerpoint/2010/mai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54" y="1447803"/>
            <a:ext cx="11151918" cy="200439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9"/>
            <a:ext cx="12192002" cy="619125"/>
          </a:xfrm>
          <a:solidFill>
            <a:srgbClr val="FFFF99"/>
          </a:solidFill>
        </p:spPr>
        <p:txBody>
          <a:bodyPr wrap="square" lIns="182799" tIns="91401" rIns="182799" bIns="9140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935842"/>
      </p:ext>
    </p:extLst>
  </p:cSld>
  <p:clrMapOvr>
    <a:masterClrMapping/>
  </p:clrMapOvr>
  <p:transition xmlns:p14="http://schemas.microsoft.com/office/powerpoint/2010/mai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Logo">
    <p:spTree>
      <p:nvGrpSpPr>
        <p:cNvPr id="1" name=""/>
        <p:cNvGrpSpPr/>
        <p:nvPr/>
      </p:nvGrpSpPr>
      <p:grpSpPr>
        <a:xfrm>
          <a:off x="0" y="0"/>
          <a:ext cx="0" cy="0"/>
          <a:chOff x="0" y="0"/>
          <a:chExt cx="0" cy="0"/>
        </a:xfrm>
      </p:grpSpPr>
      <p:sp>
        <p:nvSpPr>
          <p:cNvPr id="11" name="Title 1"/>
          <p:cNvSpPr>
            <a:spLocks noGrp="1"/>
          </p:cNvSpPr>
          <p:nvPr>
            <p:ph type="ctrTitle"/>
          </p:nvPr>
        </p:nvSpPr>
        <p:spPr>
          <a:xfrm>
            <a:off x="973404" y="1410941"/>
            <a:ext cx="10245217" cy="1523498"/>
          </a:xfrm>
        </p:spPr>
        <p:txBody>
          <a:bodyPr>
            <a:noAutofit/>
          </a:bodyPr>
          <a:lstStyle>
            <a:lvl1pPr>
              <a:lnSpc>
                <a:spcPct val="90000"/>
              </a:lnSpc>
              <a:defRPr sz="5833"/>
            </a:lvl1pPr>
          </a:lstStyle>
          <a:p>
            <a:r>
              <a:rPr lang="en-US" smtClean="0"/>
              <a:t>Click to edit Master title style</a:t>
            </a:r>
            <a:endParaRPr lang="en-US" dirty="0"/>
          </a:p>
        </p:txBody>
      </p:sp>
      <p:sp>
        <p:nvSpPr>
          <p:cNvPr id="13" name="Subtitle 2"/>
          <p:cNvSpPr>
            <a:spLocks noGrp="1"/>
          </p:cNvSpPr>
          <p:nvPr>
            <p:ph type="subTitle" idx="1"/>
          </p:nvPr>
        </p:nvSpPr>
        <p:spPr>
          <a:xfrm>
            <a:off x="969439" y="3429008"/>
            <a:ext cx="10245218" cy="46325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609176" indent="0" algn="ctr">
              <a:buNone/>
              <a:defRPr>
                <a:solidFill>
                  <a:schemeClr val="tx1">
                    <a:tint val="75000"/>
                  </a:schemeClr>
                </a:solidFill>
              </a:defRPr>
            </a:lvl2pPr>
            <a:lvl3pPr marL="1218351" indent="0" algn="ctr">
              <a:buNone/>
              <a:defRPr>
                <a:solidFill>
                  <a:schemeClr val="tx1">
                    <a:tint val="75000"/>
                  </a:schemeClr>
                </a:solidFill>
              </a:defRPr>
            </a:lvl3pPr>
            <a:lvl4pPr marL="1827525" indent="0" algn="ctr">
              <a:buNone/>
              <a:defRPr>
                <a:solidFill>
                  <a:schemeClr val="tx1">
                    <a:tint val="75000"/>
                  </a:schemeClr>
                </a:solidFill>
              </a:defRPr>
            </a:lvl4pPr>
            <a:lvl5pPr marL="2436702" indent="0" algn="ctr">
              <a:buNone/>
              <a:defRPr>
                <a:solidFill>
                  <a:schemeClr val="tx1">
                    <a:tint val="75000"/>
                  </a:schemeClr>
                </a:solidFill>
              </a:defRPr>
            </a:lvl5pPr>
            <a:lvl6pPr marL="3045879" indent="0" algn="ctr">
              <a:buNone/>
              <a:defRPr>
                <a:solidFill>
                  <a:schemeClr val="tx1">
                    <a:tint val="75000"/>
                  </a:schemeClr>
                </a:solidFill>
              </a:defRPr>
            </a:lvl6pPr>
            <a:lvl7pPr marL="3655049" indent="0" algn="ctr">
              <a:buNone/>
              <a:defRPr>
                <a:solidFill>
                  <a:schemeClr val="tx1">
                    <a:tint val="75000"/>
                  </a:schemeClr>
                </a:solidFill>
              </a:defRPr>
            </a:lvl7pPr>
            <a:lvl8pPr marL="4264227" indent="0" algn="ctr">
              <a:buNone/>
              <a:defRPr>
                <a:solidFill>
                  <a:schemeClr val="tx1">
                    <a:tint val="75000"/>
                  </a:schemeClr>
                </a:solidFill>
              </a:defRPr>
            </a:lvl8pPr>
            <a:lvl9pPr marL="4873403"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00828257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8" y="2892712"/>
            <a:ext cx="11231365" cy="1223348"/>
          </a:xfrm>
        </p:spPr>
        <p:txBody>
          <a:bodyPr/>
          <a:lstStyle>
            <a:lvl1pPr marL="0" indent="0">
              <a:buNone/>
              <a:defRPr lang="en-US" sz="8833" i="0" kern="1200" spc="-100" baseline="0" dirty="0" smtClean="0">
                <a:solidFill>
                  <a:schemeClr val="tx1">
                    <a:alpha val="99000"/>
                  </a:schemeClr>
                </a:solidFill>
                <a:latin typeface="Segoe UI Light" pitchFamily="34" charset="0"/>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901" y="4343400"/>
            <a:ext cx="7515594" cy="438646"/>
          </a:xfrm>
        </p:spPr>
        <p:txBody>
          <a:bodyPr/>
          <a:lstStyle>
            <a:lvl1pPr marL="0" indent="0">
              <a:buNone/>
              <a:defRPr lang="en-US" sz="3167" kern="1200" spc="-100" baseline="0" dirty="0">
                <a:solidFill>
                  <a:schemeClr val="tx1">
                    <a:alpha val="99000"/>
                  </a:schemeClr>
                </a:solidFill>
                <a:latin typeface="+mj-lt"/>
                <a:ea typeface="+mn-ea"/>
                <a:cs typeface="+mn-cs"/>
              </a:defRPr>
            </a:lvl1pPr>
          </a:lstStyle>
          <a:p>
            <a:pPr marL="0" lvl="0" indent="0" algn="l" defTabSz="91416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0388854" y="6355651"/>
            <a:ext cx="1596068"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2" y="228600"/>
            <a:ext cx="2498478" cy="290338"/>
          </a:xfrm>
          <a:prstGeom prst="rect">
            <a:avLst/>
          </a:prstGeom>
        </p:spPr>
      </p:pic>
    </p:spTree>
    <p:extLst>
      <p:ext uri="{BB962C8B-B14F-4D97-AF65-F5344CB8AC3E}">
        <p14:creationId xmlns:p14="http://schemas.microsoft.com/office/powerpoint/2010/main" val="123127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20" Type="http://schemas.openxmlformats.org/officeDocument/2006/relationships/slideLayout" Target="../slideLayouts/slideLayout30.xml"/><Relationship Id="rId21" Type="http://schemas.openxmlformats.org/officeDocument/2006/relationships/theme" Target="../theme/theme2.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15" Type="http://schemas.openxmlformats.org/officeDocument/2006/relationships/slideLayout" Target="../slideLayouts/slideLayout25.xml"/><Relationship Id="rId16" Type="http://schemas.openxmlformats.org/officeDocument/2006/relationships/slideLayout" Target="../slideLayouts/slideLayout26.xml"/><Relationship Id="rId17" Type="http://schemas.openxmlformats.org/officeDocument/2006/relationships/slideLayout" Target="../slideLayouts/slideLayout27.xml"/><Relationship Id="rId18" Type="http://schemas.openxmlformats.org/officeDocument/2006/relationships/slideLayout" Target="../slideLayouts/slideLayout28.xml"/><Relationship Id="rId19" Type="http://schemas.openxmlformats.org/officeDocument/2006/relationships/slideLayout" Target="../slideLayouts/slideLayout29.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theme" Target="../theme/theme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theme" Target="../theme/theme4.xml"/><Relationship Id="rId1" Type="http://schemas.openxmlformats.org/officeDocument/2006/relationships/slideLayout" Target="../slideLayouts/slideLayout48.xml"/><Relationship Id="rId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4" y="228605"/>
            <a:ext cx="11151918"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54"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1081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algn="l" defTabSz="913960" rtl="0" eaLnBrk="1" latinLnBrk="0" hangingPunct="1">
        <a:lnSpc>
          <a:spcPct val="90000"/>
        </a:lnSpc>
        <a:spcBef>
          <a:spcPct val="0"/>
        </a:spcBef>
        <a:buNone/>
        <a:defRPr lang="en-US" sz="55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5919" indent="-345919" algn="l" defTabSz="913960" rtl="0" eaLnBrk="1" latinLnBrk="0" hangingPunct="1">
        <a:lnSpc>
          <a:spcPct val="90000"/>
        </a:lnSpc>
        <a:spcBef>
          <a:spcPct val="20000"/>
        </a:spcBef>
        <a:buSzPct val="90000"/>
        <a:buFont typeface="Arial" pitchFamily="34" charset="0"/>
        <a:buChar char="•"/>
        <a:defRPr sz="316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961" indent="-284036" algn="l" defTabSz="913960" rtl="0" eaLnBrk="1" latinLnBrk="0" hangingPunct="1">
        <a:lnSpc>
          <a:spcPct val="90000"/>
        </a:lnSpc>
        <a:spcBef>
          <a:spcPct val="20000"/>
        </a:spcBef>
        <a:buSzPct val="90000"/>
        <a:buFont typeface="Arial" pitchFamily="34" charset="0"/>
        <a:buChar char="•"/>
        <a:tabLst>
          <a:tab pos="629961" algn="l"/>
        </a:tabLst>
        <a:defRPr sz="283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997" indent="-284036" algn="l" defTabSz="913960" rtl="0" eaLnBrk="1" latinLnBrk="0" hangingPunct="1">
        <a:lnSpc>
          <a:spcPct val="90000"/>
        </a:lnSpc>
        <a:spcBef>
          <a:spcPct val="20000"/>
        </a:spcBef>
        <a:buSzPct val="90000"/>
        <a:buFont typeface="Arial" pitchFamily="34" charset="0"/>
        <a:buChar char="•"/>
        <a:defRPr sz="241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072" indent="-223739" algn="l" defTabSz="913960" rtl="0" eaLnBrk="1" latinLnBrk="0" hangingPunct="1">
        <a:lnSpc>
          <a:spcPct val="90000"/>
        </a:lnSpc>
        <a:spcBef>
          <a:spcPct val="20000"/>
        </a:spcBef>
        <a:buSzPct val="90000"/>
        <a:buFont typeface="Arial" pitchFamily="34" charset="0"/>
        <a:buChar char="•"/>
        <a:tabLst>
          <a:tab pos="91399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161" indent="-230087" algn="l" defTabSz="913960"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394"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7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5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36"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0" rtl="0" eaLnBrk="1" latinLnBrk="0" hangingPunct="1">
        <a:defRPr sz="1833" kern="1200">
          <a:solidFill>
            <a:schemeClr val="tx1"/>
          </a:solidFill>
          <a:latin typeface="+mn-lt"/>
          <a:ea typeface="+mn-ea"/>
          <a:cs typeface="+mn-cs"/>
        </a:defRPr>
      </a:lvl1pPr>
      <a:lvl2pPr marL="456981" algn="l" defTabSz="913960" rtl="0" eaLnBrk="1" latinLnBrk="0" hangingPunct="1">
        <a:defRPr sz="1833" kern="1200">
          <a:solidFill>
            <a:schemeClr val="tx1"/>
          </a:solidFill>
          <a:latin typeface="+mn-lt"/>
          <a:ea typeface="+mn-ea"/>
          <a:cs typeface="+mn-cs"/>
        </a:defRPr>
      </a:lvl2pPr>
      <a:lvl3pPr marL="913960" algn="l" defTabSz="913960" rtl="0" eaLnBrk="1" latinLnBrk="0" hangingPunct="1">
        <a:defRPr sz="1833" kern="1200">
          <a:solidFill>
            <a:schemeClr val="tx1"/>
          </a:solidFill>
          <a:latin typeface="+mn-lt"/>
          <a:ea typeface="+mn-ea"/>
          <a:cs typeface="+mn-cs"/>
        </a:defRPr>
      </a:lvl3pPr>
      <a:lvl4pPr marL="1370942" algn="l" defTabSz="913960" rtl="0" eaLnBrk="1" latinLnBrk="0" hangingPunct="1">
        <a:defRPr sz="1833" kern="1200">
          <a:solidFill>
            <a:schemeClr val="tx1"/>
          </a:solidFill>
          <a:latin typeface="+mn-lt"/>
          <a:ea typeface="+mn-ea"/>
          <a:cs typeface="+mn-cs"/>
        </a:defRPr>
      </a:lvl4pPr>
      <a:lvl5pPr marL="1827923" algn="l" defTabSz="913960" rtl="0" eaLnBrk="1" latinLnBrk="0" hangingPunct="1">
        <a:defRPr sz="1833" kern="1200">
          <a:solidFill>
            <a:schemeClr val="tx1"/>
          </a:solidFill>
          <a:latin typeface="+mn-lt"/>
          <a:ea typeface="+mn-ea"/>
          <a:cs typeface="+mn-cs"/>
        </a:defRPr>
      </a:lvl5pPr>
      <a:lvl6pPr marL="2284903" algn="l" defTabSz="913960" rtl="0" eaLnBrk="1" latinLnBrk="0" hangingPunct="1">
        <a:defRPr sz="1833" kern="1200">
          <a:solidFill>
            <a:schemeClr val="tx1"/>
          </a:solidFill>
          <a:latin typeface="+mn-lt"/>
          <a:ea typeface="+mn-ea"/>
          <a:cs typeface="+mn-cs"/>
        </a:defRPr>
      </a:lvl6pPr>
      <a:lvl7pPr marL="2741884" algn="l" defTabSz="913960" rtl="0" eaLnBrk="1" latinLnBrk="0" hangingPunct="1">
        <a:defRPr sz="1833" kern="1200">
          <a:solidFill>
            <a:schemeClr val="tx1"/>
          </a:solidFill>
          <a:latin typeface="+mn-lt"/>
          <a:ea typeface="+mn-ea"/>
          <a:cs typeface="+mn-cs"/>
        </a:defRPr>
      </a:lvl7pPr>
      <a:lvl8pPr marL="3198863" algn="l" defTabSz="913960" rtl="0" eaLnBrk="1" latinLnBrk="0" hangingPunct="1">
        <a:defRPr sz="1833" kern="1200">
          <a:solidFill>
            <a:schemeClr val="tx1"/>
          </a:solidFill>
          <a:latin typeface="+mn-lt"/>
          <a:ea typeface="+mn-ea"/>
          <a:cs typeface="+mn-cs"/>
        </a:defRPr>
      </a:lvl8pPr>
      <a:lvl9pPr marL="3655843" algn="l" defTabSz="913960" rtl="0" eaLnBrk="1" latinLnBrk="0" hangingPunct="1">
        <a:defRPr sz="18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469931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708" r:id="rId13"/>
    <p:sldLayoutId id="2147483719" r:id="rId14"/>
    <p:sldLayoutId id="2147483684" r:id="rId15"/>
    <p:sldLayoutId id="2147483685" r:id="rId16"/>
    <p:sldLayoutId id="2147483686" r:id="rId17"/>
    <p:sldLayoutId id="2147483687" r:id="rId18"/>
    <p:sldLayoutId id="2147483688" r:id="rId19"/>
    <p:sldLayoutId id="2147483720" r:id="rId2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87667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4" y="228605"/>
            <a:ext cx="11151918"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54" y="1447802"/>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0303609"/>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Lst>
  <p:transition xmlns:p14="http://schemas.microsoft.com/office/powerpoint/2010/main">
    <p:wipe dir="r"/>
  </p:transition>
  <p:timing>
    <p:tnLst>
      <p:par>
        <p:cTn xmlns:p14="http://schemas.microsoft.com/office/powerpoint/2010/main" id="1" dur="indefinite" restart="never" nodeType="tmRoot"/>
      </p:par>
    </p:tnLst>
  </p:timing>
  <p:txStyles>
    <p:titleStyle>
      <a:lvl1pPr algn="l" defTabSz="913960" rtl="0" eaLnBrk="1" latinLnBrk="0" hangingPunct="1">
        <a:lnSpc>
          <a:spcPct val="90000"/>
        </a:lnSpc>
        <a:spcBef>
          <a:spcPct val="0"/>
        </a:spcBef>
        <a:buNone/>
        <a:defRPr lang="en-US" sz="55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5919" indent="-345919" algn="l" defTabSz="913960" rtl="0" eaLnBrk="1" latinLnBrk="0" hangingPunct="1">
        <a:lnSpc>
          <a:spcPct val="90000"/>
        </a:lnSpc>
        <a:spcBef>
          <a:spcPct val="20000"/>
        </a:spcBef>
        <a:buSzPct val="90000"/>
        <a:buFont typeface="Arial" pitchFamily="34" charset="0"/>
        <a:buChar char="•"/>
        <a:defRPr sz="316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961" indent="-284036" algn="l" defTabSz="913960" rtl="0" eaLnBrk="1" latinLnBrk="0" hangingPunct="1">
        <a:lnSpc>
          <a:spcPct val="90000"/>
        </a:lnSpc>
        <a:spcBef>
          <a:spcPct val="20000"/>
        </a:spcBef>
        <a:buSzPct val="90000"/>
        <a:buFont typeface="Arial" pitchFamily="34" charset="0"/>
        <a:buChar char="•"/>
        <a:tabLst>
          <a:tab pos="629961" algn="l"/>
        </a:tabLst>
        <a:defRPr sz="2833"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997" indent="-284036" algn="l" defTabSz="913960" rtl="0" eaLnBrk="1" latinLnBrk="0" hangingPunct="1">
        <a:lnSpc>
          <a:spcPct val="90000"/>
        </a:lnSpc>
        <a:spcBef>
          <a:spcPct val="20000"/>
        </a:spcBef>
        <a:buSzPct val="90000"/>
        <a:buFont typeface="Arial" pitchFamily="34" charset="0"/>
        <a:buChar char="•"/>
        <a:defRPr sz="2417"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072" indent="-223739" algn="l" defTabSz="913960" rtl="0" eaLnBrk="1" latinLnBrk="0" hangingPunct="1">
        <a:lnSpc>
          <a:spcPct val="90000"/>
        </a:lnSpc>
        <a:spcBef>
          <a:spcPct val="20000"/>
        </a:spcBef>
        <a:buSzPct val="90000"/>
        <a:buFont typeface="Arial" pitchFamily="34" charset="0"/>
        <a:buChar char="•"/>
        <a:tabLst>
          <a:tab pos="913997"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161" indent="-230087" algn="l" defTabSz="913960"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3394"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37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353"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336" indent="-228490" algn="l" defTabSz="9139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60" rtl="0" eaLnBrk="1" latinLnBrk="0" hangingPunct="1">
        <a:defRPr sz="1833" kern="1200">
          <a:solidFill>
            <a:schemeClr val="tx1"/>
          </a:solidFill>
          <a:latin typeface="+mn-lt"/>
          <a:ea typeface="+mn-ea"/>
          <a:cs typeface="+mn-cs"/>
        </a:defRPr>
      </a:lvl1pPr>
      <a:lvl2pPr marL="456981" algn="l" defTabSz="913960" rtl="0" eaLnBrk="1" latinLnBrk="0" hangingPunct="1">
        <a:defRPr sz="1833" kern="1200">
          <a:solidFill>
            <a:schemeClr val="tx1"/>
          </a:solidFill>
          <a:latin typeface="+mn-lt"/>
          <a:ea typeface="+mn-ea"/>
          <a:cs typeface="+mn-cs"/>
        </a:defRPr>
      </a:lvl2pPr>
      <a:lvl3pPr marL="913960" algn="l" defTabSz="913960" rtl="0" eaLnBrk="1" latinLnBrk="0" hangingPunct="1">
        <a:defRPr sz="1833" kern="1200">
          <a:solidFill>
            <a:schemeClr val="tx1"/>
          </a:solidFill>
          <a:latin typeface="+mn-lt"/>
          <a:ea typeface="+mn-ea"/>
          <a:cs typeface="+mn-cs"/>
        </a:defRPr>
      </a:lvl3pPr>
      <a:lvl4pPr marL="1370942" algn="l" defTabSz="913960" rtl="0" eaLnBrk="1" latinLnBrk="0" hangingPunct="1">
        <a:defRPr sz="1833" kern="1200">
          <a:solidFill>
            <a:schemeClr val="tx1"/>
          </a:solidFill>
          <a:latin typeface="+mn-lt"/>
          <a:ea typeface="+mn-ea"/>
          <a:cs typeface="+mn-cs"/>
        </a:defRPr>
      </a:lvl4pPr>
      <a:lvl5pPr marL="1827923" algn="l" defTabSz="913960" rtl="0" eaLnBrk="1" latinLnBrk="0" hangingPunct="1">
        <a:defRPr sz="1833" kern="1200">
          <a:solidFill>
            <a:schemeClr val="tx1"/>
          </a:solidFill>
          <a:latin typeface="+mn-lt"/>
          <a:ea typeface="+mn-ea"/>
          <a:cs typeface="+mn-cs"/>
        </a:defRPr>
      </a:lvl5pPr>
      <a:lvl6pPr marL="2284903" algn="l" defTabSz="913960" rtl="0" eaLnBrk="1" latinLnBrk="0" hangingPunct="1">
        <a:defRPr sz="1833" kern="1200">
          <a:solidFill>
            <a:schemeClr val="tx1"/>
          </a:solidFill>
          <a:latin typeface="+mn-lt"/>
          <a:ea typeface="+mn-ea"/>
          <a:cs typeface="+mn-cs"/>
        </a:defRPr>
      </a:lvl6pPr>
      <a:lvl7pPr marL="2741884" algn="l" defTabSz="913960" rtl="0" eaLnBrk="1" latinLnBrk="0" hangingPunct="1">
        <a:defRPr sz="1833" kern="1200">
          <a:solidFill>
            <a:schemeClr val="tx1"/>
          </a:solidFill>
          <a:latin typeface="+mn-lt"/>
          <a:ea typeface="+mn-ea"/>
          <a:cs typeface="+mn-cs"/>
        </a:defRPr>
      </a:lvl7pPr>
      <a:lvl8pPr marL="3198863" algn="l" defTabSz="913960" rtl="0" eaLnBrk="1" latinLnBrk="0" hangingPunct="1">
        <a:defRPr sz="1833" kern="1200">
          <a:solidFill>
            <a:schemeClr val="tx1"/>
          </a:solidFill>
          <a:latin typeface="+mn-lt"/>
          <a:ea typeface="+mn-ea"/>
          <a:cs typeface="+mn-cs"/>
        </a:defRPr>
      </a:lvl8pPr>
      <a:lvl9pPr marL="3655843" algn="l" defTabSz="913960" rtl="0" eaLnBrk="1" latinLnBrk="0" hangingPunct="1">
        <a:defRPr sz="18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 Id="rId3" Type="http://schemas.openxmlformats.org/officeDocument/2006/relationships/image" Target="../media/image2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31.png"/><Relationship Id="rId1" Type="http://schemas.microsoft.com/office/2007/relationships/media" Target="../media/media1.mp4"/><Relationship Id="rId2" Type="http://schemas.openxmlformats.org/officeDocument/2006/relationships/video" Target="../media/media1.mp4"/></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16.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2898" y="1876679"/>
            <a:ext cx="11231365" cy="1015599"/>
          </a:xfrm>
        </p:spPr>
        <p:txBody>
          <a:bodyPr/>
          <a:lstStyle/>
          <a:p>
            <a:r>
              <a:rPr lang="en-US" sz="7333" dirty="0" smtClean="0"/>
              <a:t>Open Microsoft</a:t>
            </a:r>
            <a:endParaRPr lang="en-US" sz="7333" dirty="0"/>
          </a:p>
        </p:txBody>
      </p:sp>
      <p:sp>
        <p:nvSpPr>
          <p:cNvPr id="3" name="Text Placeholder 2"/>
          <p:cNvSpPr>
            <a:spLocks noGrp="1"/>
          </p:cNvSpPr>
          <p:nvPr>
            <p:ph type="body" sz="quarter" idx="11"/>
          </p:nvPr>
        </p:nvSpPr>
        <p:spPr>
          <a:xfrm>
            <a:off x="512898" y="4343400"/>
            <a:ext cx="10610506" cy="1990417"/>
          </a:xfrm>
        </p:spPr>
        <p:txBody>
          <a:bodyPr/>
          <a:lstStyle/>
          <a:p>
            <a:r>
              <a:rPr lang="en-US" dirty="0" smtClean="0"/>
              <a:t>Andre Rodrigues </a:t>
            </a:r>
          </a:p>
          <a:p>
            <a:r>
              <a:rPr lang="en-US" dirty="0" smtClean="0"/>
              <a:t>Senior Software Development Engineer </a:t>
            </a:r>
          </a:p>
          <a:p>
            <a:endParaRPr lang="en-US" sz="2000" dirty="0" smtClean="0"/>
          </a:p>
          <a:p>
            <a:r>
              <a:rPr lang="en-US" sz="2000" dirty="0" smtClean="0"/>
              <a:t>Email: andrerod@microsoft.com </a:t>
            </a:r>
          </a:p>
          <a:p>
            <a:r>
              <a:rPr lang="en-US" sz="2000" dirty="0" smtClean="0"/>
              <a:t>Twitter: @</a:t>
            </a:r>
            <a:r>
              <a:rPr lang="en-US" sz="2000" dirty="0" err="1" smtClean="0"/>
              <a:t>andremrodrigues</a:t>
            </a:r>
            <a:endParaRPr lang="en-US" sz="2000" u="sng" dirty="0" smtClean="0"/>
          </a:p>
        </p:txBody>
      </p:sp>
    </p:spTree>
    <p:extLst>
      <p:ext uri="{BB962C8B-B14F-4D97-AF65-F5344CB8AC3E}">
        <p14:creationId xmlns:p14="http://schemas.microsoft.com/office/powerpoint/2010/main" val="170431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loud Rectangle"/>
          <p:cNvSpPr/>
          <p:nvPr/>
        </p:nvSpPr>
        <p:spPr bwMode="auto">
          <a:xfrm>
            <a:off x="3208293"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3" name="Cloud Icon"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7403"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Traditional Software Rectangle"/>
          <p:cNvSpPr/>
          <p:nvPr/>
        </p:nvSpPr>
        <p:spPr bwMode="auto">
          <a:xfrm flipH="1">
            <a:off x="252797"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5" name="Traditional Packaged Software Icon"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3382" y="5372989"/>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p:txBody>
          <a:bodyPr/>
          <a:lstStyle/>
          <a:p>
            <a:r>
              <a:rPr lang="en-US" dirty="0" smtClean="0"/>
              <a:t>Cloud </a:t>
            </a:r>
            <a:r>
              <a:rPr lang="en-US" dirty="0" smtClean="0">
                <a:solidFill>
                  <a:schemeClr val="tx1">
                    <a:alpha val="99000"/>
                  </a:schemeClr>
                </a:solidFill>
              </a:rPr>
              <a:t>Services</a:t>
            </a:r>
            <a:r>
              <a:rPr lang="en-US" dirty="0" smtClean="0">
                <a:solidFill>
                  <a:schemeClr val="accent2">
                    <a:alpha val="99000"/>
                  </a:schemeClr>
                </a:solidFill>
              </a:rPr>
              <a:t> Models</a:t>
            </a:r>
            <a:endParaRPr lang="en-US" dirty="0">
              <a:solidFill>
                <a:schemeClr val="accent2">
                  <a:alpha val="99000"/>
                </a:schemeClr>
              </a:solidFill>
            </a:endParaRPr>
          </a:p>
        </p:txBody>
      </p:sp>
      <p:grpSp>
        <p:nvGrpSpPr>
          <p:cNvPr id="7" name="SaaS"/>
          <p:cNvGrpSpPr/>
          <p:nvPr/>
        </p:nvGrpSpPr>
        <p:grpSpPr>
          <a:xfrm>
            <a:off x="9464723" y="1332174"/>
            <a:ext cx="2323096" cy="4790431"/>
            <a:chOff x="8980831" y="1583373"/>
            <a:chExt cx="2323096" cy="4790431"/>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4" y="2354053"/>
              <a:ext cx="200055" cy="401975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Data</a:t>
              </a:r>
            </a:p>
          </p:txBody>
        </p:sp>
      </p:grpSp>
      <p:grpSp>
        <p:nvGrpSpPr>
          <p:cNvPr id="9" name="PaaS - Vendor Managed"/>
          <p:cNvGrpSpPr/>
          <p:nvPr/>
        </p:nvGrpSpPr>
        <p:grpSpPr>
          <a:xfrm>
            <a:off x="6968130" y="3007931"/>
            <a:ext cx="2201604" cy="3122948"/>
            <a:chOff x="6966542" y="3007931"/>
            <a:chExt cx="2201604" cy="3122948"/>
          </a:xfrm>
        </p:grpSpPr>
        <p:sp>
          <p:nvSpPr>
            <p:cNvPr id="155" name="Left Brace 154"/>
            <p:cNvSpPr/>
            <p:nvPr/>
          </p:nvSpPr>
          <p:spPr>
            <a:xfrm flipH="1">
              <a:off x="8614043" y="30079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56" name="TextBox 54"/>
            <p:cNvSpPr txBox="1"/>
            <p:nvPr/>
          </p:nvSpPr>
          <p:spPr>
            <a:xfrm flipH="1">
              <a:off x="8768036" y="37410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60" name="Rectangle 159"/>
            <p:cNvSpPr/>
            <p:nvPr/>
          </p:nvSpPr>
          <p:spPr>
            <a:xfrm>
              <a:off x="6966542" y="52867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Storage</a:t>
              </a:r>
            </a:p>
          </p:txBody>
        </p:sp>
        <p:sp>
          <p:nvSpPr>
            <p:cNvPr id="161" name="Rectangle 160"/>
            <p:cNvSpPr/>
            <p:nvPr/>
          </p:nvSpPr>
          <p:spPr>
            <a:xfrm>
              <a:off x="6966542" y="48319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Servers</a:t>
              </a:r>
            </a:p>
          </p:txBody>
        </p:sp>
        <p:sp>
          <p:nvSpPr>
            <p:cNvPr id="162" name="Rectangle 161"/>
            <p:cNvSpPr/>
            <p:nvPr/>
          </p:nvSpPr>
          <p:spPr>
            <a:xfrm>
              <a:off x="6966542" y="57416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Networking</a:t>
              </a:r>
            </a:p>
          </p:txBody>
        </p:sp>
        <p:sp>
          <p:nvSpPr>
            <p:cNvPr id="163" name="Rectangle 162"/>
            <p:cNvSpPr/>
            <p:nvPr/>
          </p:nvSpPr>
          <p:spPr>
            <a:xfrm>
              <a:off x="6966542" y="39223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O/S</a:t>
              </a:r>
            </a:p>
          </p:txBody>
        </p:sp>
        <p:sp>
          <p:nvSpPr>
            <p:cNvPr id="164" name="Rectangle 163"/>
            <p:cNvSpPr/>
            <p:nvPr/>
          </p:nvSpPr>
          <p:spPr>
            <a:xfrm>
              <a:off x="6966542" y="34675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Middleware</a:t>
              </a:r>
            </a:p>
          </p:txBody>
        </p:sp>
        <p:sp>
          <p:nvSpPr>
            <p:cNvPr id="165" name="Rectangle 164"/>
            <p:cNvSpPr/>
            <p:nvPr/>
          </p:nvSpPr>
          <p:spPr>
            <a:xfrm>
              <a:off x="6966542" y="43771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Virtualization</a:t>
              </a:r>
            </a:p>
          </p:txBody>
        </p:sp>
        <p:sp>
          <p:nvSpPr>
            <p:cNvPr id="167" name="Rectangle 166"/>
            <p:cNvSpPr/>
            <p:nvPr/>
          </p:nvSpPr>
          <p:spPr>
            <a:xfrm>
              <a:off x="6966542" y="30126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rgbClr val="FFFFFF">
                      <a:alpha val="99000"/>
                    </a:srgbClr>
                  </a:solidFill>
                  <a:ea typeface="Segoe UI" pitchFamily="34" charset="0"/>
                  <a:cs typeface="Segoe UI" pitchFamily="34" charset="0"/>
                </a:rPr>
                <a:t>Runtime</a:t>
              </a:r>
            </a:p>
          </p:txBody>
        </p:sp>
      </p:grpSp>
      <p:grpSp>
        <p:nvGrpSpPr>
          <p:cNvPr id="10" name="PaaS - You Manage"/>
          <p:cNvGrpSpPr/>
          <p:nvPr/>
        </p:nvGrpSpPr>
        <p:grpSpPr>
          <a:xfrm>
            <a:off x="6463314" y="1969498"/>
            <a:ext cx="2143056" cy="1070421"/>
            <a:chOff x="6461726" y="1969497"/>
            <a:chExt cx="2143056" cy="1070421"/>
          </a:xfrm>
        </p:grpSpPr>
        <p:sp>
          <p:nvSpPr>
            <p:cNvPr id="157" name="Left Brace 156"/>
            <p:cNvSpPr/>
            <p:nvPr/>
          </p:nvSpPr>
          <p:spPr>
            <a:xfrm>
              <a:off x="6804715" y="2101110"/>
              <a:ext cx="152400" cy="837763"/>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58" name="TextBox 60"/>
            <p:cNvSpPr txBox="1"/>
            <p:nvPr/>
          </p:nvSpPr>
          <p:spPr>
            <a:xfrm>
              <a:off x="6461726" y="19694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6" name="Rectangle 165"/>
            <p:cNvSpPr/>
            <p:nvPr/>
          </p:nvSpPr>
          <p:spPr>
            <a:xfrm>
              <a:off x="6966542" y="21030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Applications</a:t>
              </a:r>
            </a:p>
          </p:txBody>
        </p:sp>
        <p:sp>
          <p:nvSpPr>
            <p:cNvPr id="168" name="Rectangle 167"/>
            <p:cNvSpPr/>
            <p:nvPr/>
          </p:nvSpPr>
          <p:spPr>
            <a:xfrm>
              <a:off x="6966542" y="25578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Data</a:t>
              </a:r>
            </a:p>
          </p:txBody>
        </p:sp>
      </p:grpSp>
      <p:sp>
        <p:nvSpPr>
          <p:cNvPr id="154" name="PaaS - Title"/>
          <p:cNvSpPr/>
          <p:nvPr/>
        </p:nvSpPr>
        <p:spPr>
          <a:xfrm>
            <a:off x="6889630" y="13321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grpSp>
        <p:nvGrpSpPr>
          <p:cNvPr id="3" name="IaaS - Vendor Managed"/>
          <p:cNvGrpSpPr/>
          <p:nvPr/>
        </p:nvGrpSpPr>
        <p:grpSpPr>
          <a:xfrm>
            <a:off x="4412035" y="4377154"/>
            <a:ext cx="2221148" cy="1745455"/>
            <a:chOff x="4410447" y="4377153"/>
            <a:chExt cx="2221148" cy="1745455"/>
          </a:xfrm>
        </p:grpSpPr>
        <p:sp>
          <p:nvSpPr>
            <p:cNvPr id="144" name="Rectangle 143"/>
            <p:cNvSpPr/>
            <p:nvPr/>
          </p:nvSpPr>
          <p:spPr>
            <a:xfrm>
              <a:off x="4410447" y="52867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Storage</a:t>
              </a:r>
            </a:p>
          </p:txBody>
        </p:sp>
        <p:sp>
          <p:nvSpPr>
            <p:cNvPr id="145" name="Rectangle 144"/>
            <p:cNvSpPr/>
            <p:nvPr/>
          </p:nvSpPr>
          <p:spPr>
            <a:xfrm>
              <a:off x="4410447" y="48319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Servers</a:t>
              </a:r>
            </a:p>
          </p:txBody>
        </p:sp>
        <p:sp>
          <p:nvSpPr>
            <p:cNvPr id="146" name="Rectangle 145"/>
            <p:cNvSpPr/>
            <p:nvPr/>
          </p:nvSpPr>
          <p:spPr>
            <a:xfrm>
              <a:off x="4410447" y="57416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Networking</a:t>
              </a:r>
            </a:p>
          </p:txBody>
        </p:sp>
        <p:sp>
          <p:nvSpPr>
            <p:cNvPr id="149" name="Rectangle 148"/>
            <p:cNvSpPr/>
            <p:nvPr/>
          </p:nvSpPr>
          <p:spPr>
            <a:xfrm>
              <a:off x="4410447" y="43771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Virtualization</a:t>
              </a:r>
            </a:p>
          </p:txBody>
        </p:sp>
        <p:sp>
          <p:nvSpPr>
            <p:cNvPr id="140" name="Left Brace 139"/>
            <p:cNvSpPr/>
            <p:nvPr/>
          </p:nvSpPr>
          <p:spPr>
            <a:xfrm flipH="1">
              <a:off x="6057919" y="4381300"/>
              <a:ext cx="228600" cy="174130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41" name="TextBox 56"/>
            <p:cNvSpPr txBox="1"/>
            <p:nvPr/>
          </p:nvSpPr>
          <p:spPr>
            <a:xfrm flipH="1">
              <a:off x="6231485" y="43928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grpSp>
      <p:grpSp>
        <p:nvGrpSpPr>
          <p:cNvPr id="8" name="IaaS - You Manage"/>
          <p:cNvGrpSpPr/>
          <p:nvPr/>
        </p:nvGrpSpPr>
        <p:grpSpPr>
          <a:xfrm>
            <a:off x="3861258" y="2103058"/>
            <a:ext cx="2189018" cy="2200276"/>
            <a:chOff x="3859670" y="2103058"/>
            <a:chExt cx="2189018" cy="2200276"/>
          </a:xfrm>
        </p:grpSpPr>
        <p:sp>
          <p:nvSpPr>
            <p:cNvPr id="147" name="Rectangle 146"/>
            <p:cNvSpPr/>
            <p:nvPr/>
          </p:nvSpPr>
          <p:spPr>
            <a:xfrm>
              <a:off x="4410447" y="39223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O/S</a:t>
              </a:r>
            </a:p>
          </p:txBody>
        </p:sp>
        <p:sp>
          <p:nvSpPr>
            <p:cNvPr id="148" name="Rectangle 147"/>
            <p:cNvSpPr/>
            <p:nvPr/>
          </p:nvSpPr>
          <p:spPr>
            <a:xfrm>
              <a:off x="4410447" y="34675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Middleware</a:t>
              </a:r>
            </a:p>
          </p:txBody>
        </p:sp>
        <p:sp>
          <p:nvSpPr>
            <p:cNvPr id="150" name="Rectangle 149"/>
            <p:cNvSpPr/>
            <p:nvPr/>
          </p:nvSpPr>
          <p:spPr>
            <a:xfrm>
              <a:off x="4410447" y="25578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Data</a:t>
              </a:r>
            </a:p>
          </p:txBody>
        </p:sp>
        <p:sp>
          <p:nvSpPr>
            <p:cNvPr id="151" name="Rectangle 150"/>
            <p:cNvSpPr/>
            <p:nvPr/>
          </p:nvSpPr>
          <p:spPr>
            <a:xfrm>
              <a:off x="4410447" y="21030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Applications</a:t>
              </a:r>
            </a:p>
          </p:txBody>
        </p:sp>
        <p:sp>
          <p:nvSpPr>
            <p:cNvPr id="152" name="Rectangle 151"/>
            <p:cNvSpPr/>
            <p:nvPr/>
          </p:nvSpPr>
          <p:spPr>
            <a:xfrm>
              <a:off x="4410447" y="30126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rgbClr val="FFFFFF">
                      <a:alpha val="99000"/>
                    </a:srgbClr>
                  </a:solidFill>
                  <a:ea typeface="Segoe UI" pitchFamily="34" charset="0"/>
                  <a:cs typeface="Segoe UI" pitchFamily="34" charset="0"/>
                </a:rPr>
                <a:t>Runtime</a:t>
              </a:r>
            </a:p>
          </p:txBody>
        </p:sp>
        <p:sp>
          <p:nvSpPr>
            <p:cNvPr id="142" name="Left Brace 141"/>
            <p:cNvSpPr/>
            <p:nvPr/>
          </p:nvSpPr>
          <p:spPr>
            <a:xfrm>
              <a:off x="4271939" y="2103058"/>
              <a:ext cx="133350" cy="2200276"/>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dirty="0">
                <a:solidFill>
                  <a:srgbClr val="FFFFFF"/>
                </a:solidFill>
                <a:ea typeface="Segoe UI" pitchFamily="34" charset="0"/>
                <a:cs typeface="Segoe UI" pitchFamily="34" charset="0"/>
              </a:endParaRPr>
            </a:p>
          </p:txBody>
        </p:sp>
        <p:sp>
          <p:nvSpPr>
            <p:cNvPr id="143" name="TextBox 58"/>
            <p:cNvSpPr txBox="1"/>
            <p:nvPr/>
          </p:nvSpPr>
          <p:spPr>
            <a:xfrm>
              <a:off x="3859670" y="24266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
        <p:nvSpPr>
          <p:cNvPr id="138" name="IaaS - Title"/>
          <p:cNvSpPr/>
          <p:nvPr/>
        </p:nvSpPr>
        <p:spPr>
          <a:xfrm>
            <a:off x="4381891" y="13422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grpSp>
        <p:nvGrpSpPr>
          <p:cNvPr id="4" name="Traditional Software"/>
          <p:cNvGrpSpPr/>
          <p:nvPr/>
        </p:nvGrpSpPr>
        <p:grpSpPr>
          <a:xfrm>
            <a:off x="796966" y="1332174"/>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Traditional</a:t>
              </a:r>
              <a:br>
                <a:rPr lang="en-US" sz="2000" dirty="0">
                  <a:solidFill>
                    <a:srgbClr val="595959">
                      <a:alpha val="99000"/>
                    </a:srgbClr>
                  </a:solidFill>
                  <a:ea typeface="Kozuka Gothic Pro R" pitchFamily="34" charset="-128"/>
                </a:rPr>
              </a:br>
              <a:r>
                <a:rPr lang="en-US" sz="2000" dirty="0">
                  <a:solidFill>
                    <a:srgbClr val="595959">
                      <a:alpha val="99000"/>
                    </a:srgbClr>
                  </a:solidFill>
                  <a:ea typeface="Kozuka Gothic Pro R" pitchFamily="34" charset="-128"/>
                </a:rPr>
                <a:t>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rgbClr val="FFFFFF">
                      <a:alpha val="99000"/>
                    </a:srgbClr>
                  </a:solidFill>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spTree>
    <p:extLst>
      <p:ext uri="{BB962C8B-B14F-4D97-AF65-F5344CB8AC3E}">
        <p14:creationId xmlns:p14="http://schemas.microsoft.com/office/powerpoint/2010/main" val="117975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par>
                                <p:cTn id="21" presetID="10"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250"/>
                                        <p:tgtEl>
                                          <p:spTgt spid="6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500"/>
                                        <p:tgtEl>
                                          <p:spTgt spid="138"/>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154"/>
                                        </p:tgtEl>
                                        <p:attrNameLst>
                                          <p:attrName>style.visibility</p:attrName>
                                        </p:attrNameLst>
                                      </p:cBhvr>
                                      <p:to>
                                        <p:strVal val="visible"/>
                                      </p:to>
                                    </p:set>
                                    <p:animEffect transition="in" filter="fade">
                                      <p:cBhvr>
                                        <p:cTn id="38" dur="500"/>
                                        <p:tgtEl>
                                          <p:spTgt spid="154"/>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154" grpId="0"/>
      <p:bldP spid="1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Miriad</a:t>
            </a:r>
            <a:r>
              <a:rPr lang="en-US" dirty="0" smtClean="0"/>
              <a:t> of</a:t>
            </a:r>
            <a:r>
              <a:rPr lang="en-US" dirty="0" smtClean="0">
                <a:solidFill>
                  <a:schemeClr val="accent2">
                    <a:alpha val="99000"/>
                  </a:schemeClr>
                </a:solidFill>
              </a:rPr>
              <a:t> Services</a:t>
            </a:r>
            <a:endParaRPr lang="en-US" dirty="0"/>
          </a:p>
        </p:txBody>
      </p:sp>
      <p:pic>
        <p:nvPicPr>
          <p:cNvPr id="2050" name="Picture 2" descr="http://blogs.msdn.com/cfs-filesystemfile.ashx/__key/communityserver-blogs-components-weblogfiles/00-00-01-62-75/7888.azure_5F00_buildingbloc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393" y="1564553"/>
            <a:ext cx="9191625" cy="431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0954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1075" y="1288200"/>
            <a:ext cx="10229850" cy="6096000"/>
          </a:xfrm>
          <a:prstGeom prst="rect">
            <a:avLst/>
          </a:prstGeom>
        </p:spPr>
      </p:pic>
    </p:spTree>
    <p:extLst>
      <p:ext uri="{BB962C8B-B14F-4D97-AF65-F5344CB8AC3E}">
        <p14:creationId xmlns:p14="http://schemas.microsoft.com/office/powerpoint/2010/main" val="35452027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Azure </a:t>
            </a:r>
            <a:r>
              <a:rPr lang="en-US" dirty="0" smtClean="0">
                <a:solidFill>
                  <a:schemeClr val="accent2">
                    <a:alpha val="99000"/>
                  </a:schemeClr>
                </a:solidFill>
              </a:rPr>
              <a:t>Datacenters</a:t>
            </a:r>
            <a:endParaRPr lang="en-US" dirty="0"/>
          </a:p>
        </p:txBody>
      </p:sp>
      <p:pic>
        <p:nvPicPr>
          <p:cNvPr id="3" name="Picture 2" descr="Screen Shot 2014-11-21 at 7.33.34 PM.png"/>
          <p:cNvPicPr>
            <a:picLocks noChangeAspect="1"/>
          </p:cNvPicPr>
          <p:nvPr/>
        </p:nvPicPr>
        <p:blipFill rotWithShape="1">
          <a:blip r:embed="rId3">
            <a:extLst>
              <a:ext uri="{28A0092B-C50C-407E-A947-70E740481C1C}">
                <a14:useLocalDpi xmlns:a14="http://schemas.microsoft.com/office/drawing/2010/main" val="0"/>
              </a:ext>
            </a:extLst>
          </a:blip>
          <a:srcRect b="3587"/>
          <a:stretch/>
        </p:blipFill>
        <p:spPr>
          <a:xfrm>
            <a:off x="1840430" y="1240251"/>
            <a:ext cx="8337733" cy="5404523"/>
          </a:xfrm>
          <a:prstGeom prst="rect">
            <a:avLst/>
          </a:prstGeom>
        </p:spPr>
      </p:pic>
    </p:spTree>
    <p:extLst>
      <p:ext uri="{BB962C8B-B14F-4D97-AF65-F5344CB8AC3E}">
        <p14:creationId xmlns:p14="http://schemas.microsoft.com/office/powerpoint/2010/main" val="14233880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1-21 at 7.43.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8944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7"/>
            <a:ext cx="12192000" cy="6857027"/>
          </a:xfrm>
          <a:prstGeom prst="rect">
            <a:avLst/>
          </a:prstGeom>
        </p:spPr>
      </p:pic>
      <p:sp>
        <p:nvSpPr>
          <p:cNvPr id="4" name="Rectangle 3"/>
          <p:cNvSpPr/>
          <p:nvPr/>
        </p:nvSpPr>
        <p:spPr bwMode="auto">
          <a:xfrm>
            <a:off x="-5662" y="487"/>
            <a:ext cx="12226134" cy="6857027"/>
          </a:xfrm>
          <a:prstGeom prst="rect">
            <a:avLst/>
          </a:prstGeom>
          <a:gradFill>
            <a:gsLst>
              <a:gs pos="0">
                <a:srgbClr val="000000">
                  <a:alpha val="0"/>
                </a:srgbClr>
              </a:gs>
              <a:gs pos="100000">
                <a:srgbClr val="000000">
                  <a:alpha val="84000"/>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0" tIns="45705" rIns="91410" bIns="45705" numCol="1" rtlCol="0" anchor="ctr" anchorCtr="0" compatLnSpc="1">
            <a:prstTxWarp prst="textNoShape">
              <a:avLst/>
            </a:prstTxWarp>
          </a:bodyPr>
          <a:lstStyle/>
          <a:p>
            <a:pPr algn="ctr" defTabSz="913748" fontAlgn="base">
              <a:spcBef>
                <a:spcPct val="0"/>
              </a:spcBef>
              <a:spcAft>
                <a:spcPct val="0"/>
              </a:spcAft>
            </a:pPr>
            <a:endParaRPr lang="en-US" sz="2200" dirty="0">
              <a:gradFill>
                <a:gsLst>
                  <a:gs pos="0">
                    <a:srgbClr val="000000"/>
                  </a:gs>
                  <a:gs pos="100000">
                    <a:srgbClr val="FFFFFF"/>
                  </a:gs>
                </a:gsLst>
                <a:lin ang="5400000" scaled="0"/>
              </a:gradFill>
            </a:endParaRPr>
          </a:p>
        </p:txBody>
      </p:sp>
      <p:sp>
        <p:nvSpPr>
          <p:cNvPr id="5" name="Rectangle 4"/>
          <p:cNvSpPr/>
          <p:nvPr/>
        </p:nvSpPr>
        <p:spPr>
          <a:xfrm>
            <a:off x="941557" y="5909244"/>
            <a:ext cx="6920484" cy="634020"/>
          </a:xfrm>
          <a:prstGeom prst="rect">
            <a:avLst/>
          </a:prstGeom>
        </p:spPr>
        <p:txBody>
          <a:bodyPr wrap="none">
            <a:spAutoFit/>
          </a:bodyPr>
          <a:lstStyle/>
          <a:p>
            <a:pPr defTabSz="914049">
              <a:lnSpc>
                <a:spcPct val="80000"/>
              </a:lnSpc>
            </a:pPr>
            <a:r>
              <a:rPr lang="en-US" sz="4400" spc="-100" dirty="0" smtClean="0">
                <a:gradFill>
                  <a:gsLst>
                    <a:gs pos="0">
                      <a:srgbClr val="FBFBFB"/>
                    </a:gs>
                    <a:gs pos="100000">
                      <a:srgbClr val="FBFBFB"/>
                    </a:gs>
                  </a:gsLst>
                  <a:lin ang="5400000" scaled="0"/>
                </a:gradFill>
                <a:latin typeface="Segoe UI Light" pitchFamily="34" charset="0"/>
              </a:rPr>
              <a:t>Building a cloud based system</a:t>
            </a:r>
            <a:endParaRPr lang="en-US" sz="4400" spc="-100" dirty="0">
              <a:gradFill>
                <a:gsLst>
                  <a:gs pos="0">
                    <a:srgbClr val="FBFBFB"/>
                  </a:gs>
                  <a:gs pos="100000">
                    <a:srgbClr val="FBFBFB"/>
                  </a:gs>
                </a:gsLst>
                <a:lin ang="5400000" scaled="0"/>
              </a:gradFill>
              <a:latin typeface="Segoe UI Light" pitchFamily="34" charset="0"/>
            </a:endParaRPr>
          </a:p>
        </p:txBody>
      </p:sp>
    </p:spTree>
    <p:extLst>
      <p:ext uri="{BB962C8B-B14F-4D97-AF65-F5344CB8AC3E}">
        <p14:creationId xmlns:p14="http://schemas.microsoft.com/office/powerpoint/2010/main" val="32335611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Choosing a </a:t>
            </a:r>
            <a:r>
              <a:rPr lang="en-US" dirty="0">
                <a:solidFill>
                  <a:schemeClr val="accent2">
                    <a:alpha val="99000"/>
                  </a:schemeClr>
                </a:solidFill>
              </a:rPr>
              <a:t>p</a:t>
            </a:r>
            <a:r>
              <a:rPr lang="en-US" dirty="0" smtClean="0">
                <a:solidFill>
                  <a:schemeClr val="accent2">
                    <a:alpha val="99000"/>
                  </a:schemeClr>
                </a:solidFill>
              </a:rPr>
              <a:t>rovider</a:t>
            </a:r>
            <a:endParaRPr lang="en-US" dirty="0">
              <a:solidFill>
                <a:schemeClr val="accent2">
                  <a:alpha val="99000"/>
                </a:schemeClr>
              </a:solidFill>
            </a:endParaRPr>
          </a:p>
        </p:txBody>
      </p:sp>
      <p:sp>
        <p:nvSpPr>
          <p:cNvPr id="68" name="Content Placeholder 2"/>
          <p:cNvSpPr txBox="1">
            <a:spLocks/>
          </p:cNvSpPr>
          <p:nvPr/>
        </p:nvSpPr>
        <p:spPr>
          <a:xfrm>
            <a:off x="609441" y="1935480"/>
            <a:ext cx="10969943" cy="438912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rgbClr val="00AEEF">
                    <a:alpha val="99000"/>
                  </a:srgbClr>
                </a:solidFill>
                <a:sym typeface="Wingdings" pitchFamily="2" charset="2"/>
              </a:rPr>
              <a:t> </a:t>
            </a:r>
            <a:r>
              <a:rPr lang="en-US" dirty="0">
                <a:solidFill>
                  <a:schemeClr val="tx1"/>
                </a:solidFill>
              </a:rPr>
              <a:t>Provides the models that I want – </a:t>
            </a:r>
            <a:r>
              <a:rPr lang="en-US" dirty="0" err="1">
                <a:solidFill>
                  <a:schemeClr val="tx1"/>
                </a:solidFill>
              </a:rPr>
              <a:t>IaaS</a:t>
            </a:r>
            <a:r>
              <a:rPr lang="en-US" dirty="0">
                <a:solidFill>
                  <a:schemeClr val="tx1"/>
                </a:solidFill>
              </a:rPr>
              <a:t>, </a:t>
            </a:r>
            <a:r>
              <a:rPr lang="en-US" dirty="0" err="1">
                <a:solidFill>
                  <a:schemeClr val="tx1"/>
                </a:solidFill>
              </a:rPr>
              <a:t>PaaS</a:t>
            </a:r>
            <a:r>
              <a:rPr lang="en-US" dirty="0">
                <a:solidFill>
                  <a:schemeClr val="tx1"/>
                </a:solidFill>
              </a:rPr>
              <a:t> or even </a:t>
            </a:r>
            <a:r>
              <a:rPr lang="en-US" dirty="0" err="1">
                <a:solidFill>
                  <a:schemeClr val="tx1"/>
                </a:solidFill>
              </a:rPr>
              <a:t>BaaS</a:t>
            </a:r>
            <a:endParaRPr lang="en-US" dirty="0">
              <a:solidFill>
                <a:schemeClr val="tx1"/>
              </a:solidFill>
            </a:endParaRPr>
          </a:p>
          <a:p>
            <a:pPr marL="0" indent="0">
              <a:buNone/>
            </a:pPr>
            <a:r>
              <a:rPr lang="en-US" dirty="0">
                <a:solidFill>
                  <a:srgbClr val="00AEEF">
                    <a:alpha val="99000"/>
                  </a:srgbClr>
                </a:solidFill>
                <a:sym typeface="Wingdings" pitchFamily="2" charset="2"/>
              </a:rPr>
              <a:t> </a:t>
            </a:r>
            <a:r>
              <a:rPr lang="en-US" dirty="0">
                <a:solidFill>
                  <a:schemeClr val="tx1"/>
                </a:solidFill>
              </a:rPr>
              <a:t>Provides the </a:t>
            </a:r>
            <a:r>
              <a:rPr lang="en-US" dirty="0" smtClean="0">
                <a:solidFill>
                  <a:schemeClr val="tx1"/>
                </a:solidFill>
              </a:rPr>
              <a:t>infrastructure that you need – Hardware and Software</a:t>
            </a:r>
            <a:endParaRPr lang="en-US" dirty="0" smtClean="0">
              <a:solidFill>
                <a:srgbClr val="00AEEF">
                  <a:alpha val="99000"/>
                </a:srgbClr>
              </a:solidFill>
              <a:sym typeface="Wingdings" pitchFamily="2" charset="2"/>
            </a:endParaRPr>
          </a:p>
          <a:p>
            <a:pPr marL="0" indent="0">
              <a:buNone/>
            </a:pPr>
            <a:r>
              <a:rPr lang="en-US" dirty="0" smtClean="0">
                <a:solidFill>
                  <a:srgbClr val="00AEEF">
                    <a:alpha val="99000"/>
                  </a:srgbClr>
                </a:solidFill>
                <a:sym typeface="Wingdings" pitchFamily="2" charset="2"/>
              </a:rPr>
              <a:t> </a:t>
            </a:r>
            <a:r>
              <a:rPr lang="en-US" dirty="0">
                <a:solidFill>
                  <a:schemeClr val="tx1"/>
                </a:solidFill>
              </a:rPr>
              <a:t>Provides the services that you </a:t>
            </a:r>
            <a:r>
              <a:rPr lang="en-US" dirty="0" smtClean="0">
                <a:solidFill>
                  <a:schemeClr val="tx1"/>
                </a:solidFill>
              </a:rPr>
              <a:t>need</a:t>
            </a:r>
            <a:endParaRPr lang="en-US" dirty="0" smtClean="0">
              <a:solidFill>
                <a:srgbClr val="00AEEF">
                  <a:alpha val="99000"/>
                </a:srgbClr>
              </a:solidFill>
              <a:sym typeface="Wingdings" pitchFamily="2" charset="2"/>
            </a:endParaRPr>
          </a:p>
          <a:p>
            <a:pPr marL="0" indent="0">
              <a:buNone/>
            </a:pPr>
            <a:r>
              <a:rPr lang="en-US" dirty="0" smtClean="0">
                <a:solidFill>
                  <a:srgbClr val="00AEEF">
                    <a:alpha val="99000"/>
                  </a:srgbClr>
                </a:solidFill>
                <a:sym typeface="Wingdings" pitchFamily="2" charset="2"/>
              </a:rPr>
              <a:t> </a:t>
            </a:r>
            <a:r>
              <a:rPr lang="en-US" dirty="0" smtClean="0">
                <a:solidFill>
                  <a:schemeClr val="tx1"/>
                </a:solidFill>
                <a:sym typeface="Wingdings" pitchFamily="2" charset="2"/>
              </a:rPr>
              <a:t>You can </a:t>
            </a:r>
            <a:r>
              <a:rPr lang="en-US" dirty="0" smtClean="0">
                <a:solidFill>
                  <a:schemeClr val="tx1"/>
                </a:solidFill>
              </a:rPr>
              <a:t>use </a:t>
            </a:r>
            <a:r>
              <a:rPr lang="en-US" dirty="0">
                <a:solidFill>
                  <a:schemeClr val="tx1"/>
                </a:solidFill>
              </a:rPr>
              <a:t>the tools and languages </a:t>
            </a:r>
            <a:r>
              <a:rPr lang="en-US" dirty="0" smtClean="0">
                <a:solidFill>
                  <a:schemeClr val="tx1"/>
                </a:solidFill>
              </a:rPr>
              <a:t>you </a:t>
            </a:r>
            <a:r>
              <a:rPr lang="en-US" dirty="0">
                <a:solidFill>
                  <a:schemeClr val="tx1"/>
                </a:solidFill>
              </a:rPr>
              <a:t>already </a:t>
            </a:r>
            <a:r>
              <a:rPr lang="en-US" dirty="0" smtClean="0">
                <a:solidFill>
                  <a:schemeClr val="tx1"/>
                </a:solidFill>
              </a:rPr>
              <a:t>know</a:t>
            </a:r>
            <a:endParaRPr lang="en-US" dirty="0" smtClean="0">
              <a:solidFill>
                <a:schemeClr val="tx1"/>
              </a:solidFill>
              <a:sym typeface="Wingdings" pitchFamily="2" charset="2"/>
            </a:endParaRPr>
          </a:p>
          <a:p>
            <a:pPr marL="0" indent="0">
              <a:buNone/>
            </a:pPr>
            <a:r>
              <a:rPr lang="en-US" dirty="0" smtClean="0">
                <a:solidFill>
                  <a:srgbClr val="00AEEF">
                    <a:alpha val="99000"/>
                  </a:srgbClr>
                </a:solidFill>
                <a:sym typeface="Wingdings" pitchFamily="2" charset="2"/>
              </a:rPr>
              <a:t> </a:t>
            </a:r>
            <a:r>
              <a:rPr lang="en-US" dirty="0">
                <a:solidFill>
                  <a:schemeClr val="tx1"/>
                </a:solidFill>
              </a:rPr>
              <a:t>Easy to manage and </a:t>
            </a:r>
            <a:r>
              <a:rPr lang="en-US" dirty="0" smtClean="0">
                <a:solidFill>
                  <a:schemeClr val="tx1"/>
                </a:solidFill>
              </a:rPr>
              <a:t>control</a:t>
            </a:r>
            <a:endParaRPr lang="en-US" dirty="0">
              <a:solidFill>
                <a:schemeClr val="tx1"/>
              </a:solidFill>
            </a:endParaRPr>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407046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8">
                                            <p:txEl>
                                              <p:pRg st="1" end="1"/>
                                            </p:txEl>
                                          </p:spTgt>
                                        </p:tgtEl>
                                        <p:attrNameLst>
                                          <p:attrName>style.visibility</p:attrName>
                                        </p:attrNameLst>
                                      </p:cBhvr>
                                      <p:to>
                                        <p:strVal val="visible"/>
                                      </p:to>
                                    </p:set>
                                    <p:animEffect transition="in" filter="fade">
                                      <p:cBhvr>
                                        <p:cTn id="11" dur="500"/>
                                        <p:tgtEl>
                                          <p:spTgt spid="6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8">
                                            <p:txEl>
                                              <p:pRg st="2" end="2"/>
                                            </p:txEl>
                                          </p:spTgt>
                                        </p:tgtEl>
                                        <p:attrNameLst>
                                          <p:attrName>style.visibility</p:attrName>
                                        </p:attrNameLst>
                                      </p:cBhvr>
                                      <p:to>
                                        <p:strVal val="visible"/>
                                      </p:to>
                                    </p:set>
                                    <p:animEffect transition="in" filter="fade">
                                      <p:cBhvr>
                                        <p:cTn id="15" dur="500"/>
                                        <p:tgtEl>
                                          <p:spTgt spid="6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8">
                                            <p:txEl>
                                              <p:pRg st="3" end="3"/>
                                            </p:txEl>
                                          </p:spTgt>
                                        </p:tgtEl>
                                        <p:attrNameLst>
                                          <p:attrName>style.visibility</p:attrName>
                                        </p:attrNameLst>
                                      </p:cBhvr>
                                      <p:to>
                                        <p:strVal val="visible"/>
                                      </p:to>
                                    </p:set>
                                    <p:animEffect transition="in" filter="fade">
                                      <p:cBhvr>
                                        <p:cTn id="19" dur="500"/>
                                        <p:tgtEl>
                                          <p:spTgt spid="68">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8">
                                            <p:txEl>
                                              <p:pRg st="4" end="4"/>
                                            </p:txEl>
                                          </p:spTgt>
                                        </p:tgtEl>
                                        <p:attrNameLst>
                                          <p:attrName>style.visibility</p:attrName>
                                        </p:attrNameLst>
                                      </p:cBhvr>
                                      <p:to>
                                        <p:strVal val="visible"/>
                                      </p:to>
                                    </p:set>
                                    <p:animEffect transition="in" filter="fade">
                                      <p:cBhvr>
                                        <p:cTn id="23" dur="500"/>
                                        <p:tgtEl>
                                          <p:spTgt spid="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nittygriddy.com/wp-content/uploads/2010/03/confused-m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4" y="1484312"/>
            <a:ext cx="6684211" cy="444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627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primaryignition.com/wp-content/uploads/atheistconnect.org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088" y="1151140"/>
            <a:ext cx="7588250" cy="45529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454049" y="2904395"/>
            <a:ext cx="3490301" cy="523220"/>
          </a:xfrm>
          <a:prstGeom prst="rect">
            <a:avLst/>
          </a:prstGeom>
          <a:noFill/>
        </p:spPr>
        <p:txBody>
          <a:bodyPr wrap="square" rtlCol="0">
            <a:spAutoFit/>
          </a:bodyPr>
          <a:lstStyle/>
          <a:p>
            <a:r>
              <a:rPr lang="en-US" sz="2800" dirty="0" smtClean="0">
                <a:solidFill>
                  <a:prstClr val="white"/>
                </a:solidFill>
                <a:latin typeface="Calibri"/>
              </a:rPr>
              <a:t>@</a:t>
            </a:r>
            <a:r>
              <a:rPr lang="en-US" sz="2800" dirty="0" err="1" smtClean="0">
                <a:solidFill>
                  <a:prstClr val="white"/>
                </a:solidFill>
                <a:latin typeface="Calibri"/>
              </a:rPr>
              <a:t>andremrodrigues</a:t>
            </a:r>
            <a:endParaRPr lang="en-US" sz="2800" dirty="0">
              <a:solidFill>
                <a:prstClr val="white"/>
              </a:solidFill>
              <a:latin typeface="Calibri"/>
            </a:endParaRPr>
          </a:p>
        </p:txBody>
      </p:sp>
      <p:cxnSp>
        <p:nvCxnSpPr>
          <p:cNvPr id="6" name="Straight Arrow Connector 5"/>
          <p:cNvCxnSpPr/>
          <p:nvPr/>
        </p:nvCxnSpPr>
        <p:spPr>
          <a:xfrm flipH="1">
            <a:off x="7672388" y="3207423"/>
            <a:ext cx="781660" cy="92990"/>
          </a:xfrm>
          <a:prstGeom prst="straightConnector1">
            <a:avLst/>
          </a:prstGeom>
          <a:ln w="66675">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8205494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51629" y="549531"/>
            <a:ext cx="6889876" cy="5735822"/>
          </a:xfrm>
          <a:prstGeom prst="rect">
            <a:avLst/>
          </a:prstGeom>
        </p:spPr>
      </p:pic>
      <p:sp>
        <p:nvSpPr>
          <p:cNvPr id="5" name="Rectangle 4"/>
          <p:cNvSpPr/>
          <p:nvPr/>
        </p:nvSpPr>
        <p:spPr bwMode="auto">
          <a:xfrm rot="3955025">
            <a:off x="3668622" y="1852321"/>
            <a:ext cx="1569748" cy="10584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4" name="Picture 3"/>
          <p:cNvPicPr>
            <a:picLocks noChangeAspect="1"/>
          </p:cNvPicPr>
          <p:nvPr/>
        </p:nvPicPr>
        <p:blipFill rotWithShape="1">
          <a:blip r:embed="rId3"/>
          <a:srcRect t="48861" b="21905"/>
          <a:stretch/>
        </p:blipFill>
        <p:spPr>
          <a:xfrm rot="20365865">
            <a:off x="2945481" y="1058470"/>
            <a:ext cx="2554561" cy="597438"/>
          </a:xfrm>
          <a:prstGeom prst="rect">
            <a:avLst/>
          </a:prstGeom>
          <a:ln>
            <a:solidFill>
              <a:schemeClr val="accent4"/>
            </a:solidFill>
          </a:ln>
        </p:spPr>
      </p:pic>
    </p:spTree>
    <p:extLst>
      <p:ext uri="{BB962C8B-B14F-4D97-AF65-F5344CB8AC3E}">
        <p14:creationId xmlns:p14="http://schemas.microsoft.com/office/powerpoint/2010/main" val="76436927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048710" y="842878"/>
            <a:ext cx="8128000" cy="5092700"/>
          </a:xfrm>
          <a:prstGeom prst="rect">
            <a:avLst/>
          </a:prstGeom>
        </p:spPr>
      </p:pic>
    </p:spTree>
    <p:extLst>
      <p:ext uri="{BB962C8B-B14F-4D97-AF65-F5344CB8AC3E}">
        <p14:creationId xmlns:p14="http://schemas.microsoft.com/office/powerpoint/2010/main" val="29594427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opensource.org/files/osi_symbo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4748" y="808990"/>
            <a:ext cx="2211472" cy="21410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70950" y="3632531"/>
            <a:ext cx="1033937" cy="2492990"/>
          </a:xfrm>
          <a:prstGeom prst="rect">
            <a:avLst/>
          </a:prstGeom>
          <a:noFill/>
        </p:spPr>
        <p:txBody>
          <a:bodyPr wrap="none" lIns="0" tIns="0" rIns="0" bIns="0" rtlCol="0">
            <a:spAutoFit/>
          </a:bodyPr>
          <a:lstStyle/>
          <a:p>
            <a:pPr>
              <a:lnSpc>
                <a:spcPct val="90000"/>
              </a:lnSpc>
              <a:spcBef>
                <a:spcPct val="20000"/>
              </a:spcBef>
              <a:buSzPct val="80000"/>
            </a:pPr>
            <a:r>
              <a:rPr lang="en-US" sz="18000" dirty="0" smtClean="0">
                <a:solidFill>
                  <a:srgbClr val="FF0000"/>
                </a:solidFill>
              </a:rPr>
              <a:t>?</a:t>
            </a:r>
            <a:endParaRPr lang="en-US" sz="18000" dirty="0">
              <a:solidFill>
                <a:srgbClr val="FF0000"/>
              </a:solidFill>
            </a:endParaRPr>
          </a:p>
        </p:txBody>
      </p:sp>
      <p:pic>
        <p:nvPicPr>
          <p:cNvPr id="1028" name="Picture 4" descr="http://blogs.microsoft.com/wp-content/uploads/2012/08/8867.Microsoft_5F00_Logo_2D00_for_2D00_scree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8147" y="808990"/>
            <a:ext cx="5197977" cy="191025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98440" y="517623"/>
            <a:ext cx="1578958" cy="2492990"/>
          </a:xfrm>
          <a:prstGeom prst="rect">
            <a:avLst/>
          </a:prstGeom>
          <a:noFill/>
        </p:spPr>
        <p:txBody>
          <a:bodyPr wrap="none" lIns="0" tIns="0" rIns="0" bIns="0" rtlCol="0">
            <a:spAutoFit/>
          </a:bodyPr>
          <a:lstStyle/>
          <a:p>
            <a:pPr>
              <a:lnSpc>
                <a:spcPct val="90000"/>
              </a:lnSpc>
              <a:spcBef>
                <a:spcPct val="20000"/>
              </a:spcBef>
              <a:buSzPct val="80000"/>
            </a:pPr>
            <a:r>
              <a:rPr lang="en-US" sz="18000" dirty="0">
                <a:solidFill>
                  <a:srgbClr val="FF0000"/>
                </a:solidFill>
              </a:rPr>
              <a:t>+</a:t>
            </a:r>
          </a:p>
        </p:txBody>
      </p:sp>
    </p:spTree>
    <p:extLst>
      <p:ext uri="{BB962C8B-B14F-4D97-AF65-F5344CB8AC3E}">
        <p14:creationId xmlns:p14="http://schemas.microsoft.com/office/powerpoint/2010/main" val="18893073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 have changed</a:t>
            </a:r>
            <a:endParaRPr lang="en-US" dirty="0"/>
          </a:p>
        </p:txBody>
      </p:sp>
      <p:pic>
        <p:nvPicPr>
          <p:cNvPr id="4" name="Picture 2" descr="http://media.tumblr.com/tumblr_m9ulyvIFpM1r2q4p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532" y="1228624"/>
            <a:ext cx="4601362" cy="504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75002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icrosoft_openness_81712_ProRes_422_HQ_400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82989" cy="6858000"/>
          </a:xfrm>
          <a:prstGeom prst="rect">
            <a:avLst/>
          </a:prstGeom>
        </p:spPr>
      </p:pic>
    </p:spTree>
    <p:extLst>
      <p:ext uri="{BB962C8B-B14F-4D97-AF65-F5344CB8AC3E}">
        <p14:creationId xmlns:p14="http://schemas.microsoft.com/office/powerpoint/2010/main" val="327375805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dirty="0" smtClean="0"/>
              <a:t>Multiple </a:t>
            </a:r>
            <a:r>
              <a:rPr lang="en-US" dirty="0" smtClean="0">
                <a:solidFill>
                  <a:schemeClr val="accent2">
                    <a:alpha val="99000"/>
                  </a:schemeClr>
                </a:solidFill>
              </a:rPr>
              <a:t>Operating Systems</a:t>
            </a:r>
            <a:endParaRPr lang="en-US" dirty="0"/>
          </a:p>
        </p:txBody>
      </p:sp>
      <p:pic>
        <p:nvPicPr>
          <p:cNvPr id="3" name="Picture 2"/>
          <p:cNvPicPr>
            <a:picLocks noChangeAspect="1"/>
          </p:cNvPicPr>
          <p:nvPr/>
        </p:nvPicPr>
        <p:blipFill>
          <a:blip r:embed="rId2"/>
          <a:stretch>
            <a:fillRect/>
          </a:stretch>
        </p:blipFill>
        <p:spPr>
          <a:xfrm>
            <a:off x="519248" y="2221960"/>
            <a:ext cx="1739423" cy="1904270"/>
          </a:xfrm>
          <a:prstGeom prst="rect">
            <a:avLst/>
          </a:prstGeom>
        </p:spPr>
      </p:pic>
      <p:pic>
        <p:nvPicPr>
          <p:cNvPr id="1028" name="Picture 4" descr="http://design.ubuntu.com/wp-content/uploads/logo-ubuntu_st_no%C2%AE-black_orange-he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3967" y="2221960"/>
            <a:ext cx="2872446" cy="20307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oreos.com/assets/images/brand/coreos-wordmark-horiz-col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4928" y="2522585"/>
            <a:ext cx="3039414" cy="117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fusionio.com/load/-media-/1uliym/imagesPartner/sus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16413" y="2522585"/>
            <a:ext cx="2799557" cy="130302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2406" y="5002360"/>
            <a:ext cx="6451253" cy="369332"/>
          </a:xfrm>
          <a:prstGeom prst="rect">
            <a:avLst/>
          </a:prstGeom>
        </p:spPr>
        <p:txBody>
          <a:bodyPr wrap="none">
            <a:spAutoFit/>
          </a:bodyPr>
          <a:lstStyle/>
          <a:p>
            <a:r>
              <a:rPr lang="en-US" dirty="0" smtClean="0"/>
              <a:t>Many more … Constantly growing gallery of images to deploy.</a:t>
            </a:r>
            <a:endParaRPr lang="en-US" dirty="0"/>
          </a:p>
        </p:txBody>
      </p:sp>
    </p:spTree>
    <p:extLst>
      <p:ext uri="{BB962C8B-B14F-4D97-AF65-F5344CB8AC3E}">
        <p14:creationId xmlns:p14="http://schemas.microsoft.com/office/powerpoint/2010/main" val="19880295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0068" y="1511708"/>
            <a:ext cx="9723363" cy="5456919"/>
          </a:xfrm>
          <a:prstGeom prst="rect">
            <a:avLst/>
          </a:prstGeom>
        </p:spPr>
      </p:pic>
      <p:pic>
        <p:nvPicPr>
          <p:cNvPr id="4" name="Picture 3"/>
          <p:cNvPicPr>
            <a:picLocks noChangeAspect="1"/>
          </p:cNvPicPr>
          <p:nvPr/>
        </p:nvPicPr>
        <p:blipFill>
          <a:blip r:embed="rId4"/>
          <a:stretch>
            <a:fillRect/>
          </a:stretch>
        </p:blipFill>
        <p:spPr>
          <a:xfrm>
            <a:off x="507345" y="1897408"/>
            <a:ext cx="10499099" cy="5862554"/>
          </a:xfrm>
          <a:prstGeom prst="rect">
            <a:avLst/>
          </a:prstGeom>
        </p:spPr>
      </p:pic>
      <p:pic>
        <p:nvPicPr>
          <p:cNvPr id="5" name="Picture 4"/>
          <p:cNvPicPr>
            <a:picLocks noChangeAspect="1"/>
          </p:cNvPicPr>
          <p:nvPr/>
        </p:nvPicPr>
        <p:blipFill>
          <a:blip r:embed="rId5"/>
          <a:stretch>
            <a:fillRect/>
          </a:stretch>
        </p:blipFill>
        <p:spPr>
          <a:xfrm>
            <a:off x="829880" y="2317175"/>
            <a:ext cx="11720997" cy="6583252"/>
          </a:xfrm>
          <a:prstGeom prst="rect">
            <a:avLst/>
          </a:prstGeom>
        </p:spPr>
      </p:pic>
      <p:sp>
        <p:nvSpPr>
          <p:cNvPr id="6" name="Title 1"/>
          <p:cNvSpPr>
            <a:spLocks noGrp="1"/>
          </p:cNvSpPr>
          <p:nvPr>
            <p:ph type="title"/>
          </p:nvPr>
        </p:nvSpPr>
        <p:spPr>
          <a:xfrm>
            <a:off x="519248" y="228601"/>
            <a:ext cx="11151917" cy="747897"/>
          </a:xfrm>
        </p:spPr>
        <p:txBody>
          <a:bodyPr/>
          <a:lstStyle/>
          <a:p>
            <a:r>
              <a:rPr lang="en-US" dirty="0" smtClean="0"/>
              <a:t>Embracing </a:t>
            </a:r>
            <a:r>
              <a:rPr lang="en-US" dirty="0">
                <a:solidFill>
                  <a:schemeClr val="accent2">
                    <a:alpha val="99000"/>
                  </a:schemeClr>
                </a:solidFill>
              </a:rPr>
              <a:t>O</a:t>
            </a:r>
            <a:r>
              <a:rPr lang="en-US" dirty="0" smtClean="0">
                <a:solidFill>
                  <a:schemeClr val="accent2">
                    <a:alpha val="99000"/>
                  </a:schemeClr>
                </a:solidFill>
              </a:rPr>
              <a:t>pen Source</a:t>
            </a:r>
            <a:endParaRPr lang="en-US" dirty="0">
              <a:solidFill>
                <a:schemeClr val="accent2">
                  <a:alpha val="99000"/>
                </a:schemeClr>
              </a:solidFill>
            </a:endParaRPr>
          </a:p>
        </p:txBody>
      </p:sp>
    </p:spTree>
    <p:extLst>
      <p:ext uri="{BB962C8B-B14F-4D97-AF65-F5344CB8AC3E}">
        <p14:creationId xmlns:p14="http://schemas.microsoft.com/office/powerpoint/2010/main" val="19522214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framework</a:t>
            </a:r>
            <a:endParaRPr lang="en-US" dirty="0"/>
          </a:p>
        </p:txBody>
      </p:sp>
      <p:pic>
        <p:nvPicPr>
          <p:cNvPr id="3" name="Picture 2"/>
          <p:cNvPicPr>
            <a:picLocks noChangeAspect="1"/>
          </p:cNvPicPr>
          <p:nvPr/>
        </p:nvPicPr>
        <p:blipFill>
          <a:blip r:embed="rId3"/>
          <a:stretch>
            <a:fillRect/>
          </a:stretch>
        </p:blipFill>
        <p:spPr>
          <a:xfrm>
            <a:off x="1849834" y="1288815"/>
            <a:ext cx="8490743" cy="4492860"/>
          </a:xfrm>
          <a:prstGeom prst="rect">
            <a:avLst/>
          </a:prstGeom>
        </p:spPr>
      </p:pic>
      <p:sp>
        <p:nvSpPr>
          <p:cNvPr id="4" name="Rectangle 3"/>
          <p:cNvSpPr/>
          <p:nvPr/>
        </p:nvSpPr>
        <p:spPr>
          <a:xfrm>
            <a:off x="1853915" y="6120132"/>
            <a:ext cx="9215076" cy="369332"/>
          </a:xfrm>
          <a:prstGeom prst="rect">
            <a:avLst/>
          </a:prstGeom>
        </p:spPr>
        <p:txBody>
          <a:bodyPr wrap="square">
            <a:spAutoFit/>
          </a:bodyPr>
          <a:lstStyle/>
          <a:p>
            <a:r>
              <a:rPr lang="en-US" dirty="0"/>
              <a:t>http://channel9.msdn.com/Events/Visual-Studio/Connect-event-2014</a:t>
            </a:r>
          </a:p>
        </p:txBody>
      </p:sp>
    </p:spTree>
    <p:extLst>
      <p:ext uri="{BB962C8B-B14F-4D97-AF65-F5344CB8AC3E}">
        <p14:creationId xmlns:p14="http://schemas.microsoft.com/office/powerpoint/2010/main" val="14926053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7962899" y="3497115"/>
            <a:ext cx="4095751" cy="3127971"/>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Apache 2 License</a:t>
            </a:r>
          </a:p>
          <a:p>
            <a:pPr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Multiple Languages</a:t>
            </a:r>
          </a:p>
          <a:p>
            <a:pPr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Hosted on </a:t>
            </a:r>
            <a:r>
              <a:rPr lang="en-US" sz="2800" dirty="0" err="1" smtClean="0"/>
              <a:t>GitHub</a:t>
            </a:r>
            <a:endParaRPr lang="en-US" sz="2800" dirty="0" smtClean="0"/>
          </a:p>
          <a:p>
            <a:pPr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Contributions Welcome</a:t>
            </a:r>
          </a:p>
        </p:txBody>
      </p:sp>
      <p:sp>
        <p:nvSpPr>
          <p:cNvPr id="6" name="Title 1"/>
          <p:cNvSpPr txBox="1">
            <a:spLocks/>
          </p:cNvSpPr>
          <p:nvPr/>
        </p:nvSpPr>
        <p:spPr>
          <a:xfrm>
            <a:off x="7953375" y="1819276"/>
            <a:ext cx="4048125" cy="1495794"/>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rgbClr val="595959"/>
                </a:solidFill>
                <a:effectLst/>
                <a:latin typeface="Segoe UI Light" pitchFamily="34" charset="0"/>
                <a:ea typeface="+mn-ea"/>
                <a:cs typeface="Segoe UI" pitchFamily="34" charset="0"/>
              </a:defRPr>
            </a:lvl1pPr>
          </a:lstStyle>
          <a:p>
            <a:r>
              <a:rPr lang="en-US" smtClean="0"/>
              <a:t>open source libraries</a:t>
            </a:r>
            <a:endParaRPr lang="en-US" dirty="0"/>
          </a:p>
        </p:txBody>
      </p:sp>
      <p:sp>
        <p:nvSpPr>
          <p:cNvPr id="7" name="Rectangle 6"/>
          <p:cNvSpPr/>
          <p:nvPr/>
        </p:nvSpPr>
        <p:spPr>
          <a:xfrm>
            <a:off x="2665494" y="6255754"/>
            <a:ext cx="2924390" cy="369332"/>
          </a:xfrm>
          <a:prstGeom prst="rect">
            <a:avLst/>
          </a:prstGeom>
        </p:spPr>
        <p:txBody>
          <a:bodyPr wrap="none">
            <a:spAutoFit/>
          </a:bodyPr>
          <a:lstStyle/>
          <a:p>
            <a:pPr marL="3175">
              <a:lnSpc>
                <a:spcPct val="100000"/>
              </a:lnSpc>
              <a:spcAft>
                <a:spcPts val="1200"/>
              </a:spcAft>
            </a:pPr>
            <a:r>
              <a:rPr lang="en-US" sz="1800" dirty="0" smtClean="0">
                <a:solidFill>
                  <a:srgbClr val="00AEEF"/>
                </a:solidFill>
                <a:sym typeface="Wingdings" pitchFamily="2" charset="2"/>
              </a:rPr>
              <a:t> </a:t>
            </a:r>
            <a:r>
              <a:rPr lang="en-US" sz="1800" dirty="0" smtClean="0"/>
              <a:t>http://github.com/azure</a:t>
            </a:r>
            <a:endParaRPr lang="en-US" sz="1800" dirty="0"/>
          </a:p>
        </p:txBody>
      </p:sp>
      <p:sp>
        <p:nvSpPr>
          <p:cNvPr id="3" name="Title 2"/>
          <p:cNvSpPr>
            <a:spLocks noGrp="1"/>
          </p:cNvSpPr>
          <p:nvPr>
            <p:ph type="title"/>
          </p:nvPr>
        </p:nvSpPr>
        <p:spPr/>
        <p:txBody>
          <a:bodyPr/>
          <a:lstStyle/>
          <a:p>
            <a:r>
              <a:rPr lang="en-US" dirty="0" smtClean="0"/>
              <a:t>Microsoft Azure SDKs</a:t>
            </a:r>
            <a:endParaRPr lang="pt-PT" dirty="0"/>
          </a:p>
        </p:txBody>
      </p:sp>
      <p:pic>
        <p:nvPicPr>
          <p:cNvPr id="2" name="Picture 1"/>
          <p:cNvPicPr>
            <a:picLocks noChangeAspect="1"/>
          </p:cNvPicPr>
          <p:nvPr/>
        </p:nvPicPr>
        <p:blipFill>
          <a:blip r:embed="rId3"/>
          <a:stretch>
            <a:fillRect/>
          </a:stretch>
        </p:blipFill>
        <p:spPr>
          <a:xfrm>
            <a:off x="320040" y="1904418"/>
            <a:ext cx="6208756" cy="2821304"/>
          </a:xfrm>
          <a:prstGeom prst="rect">
            <a:avLst/>
          </a:prstGeom>
        </p:spPr>
      </p:pic>
    </p:spTree>
    <p:extLst>
      <p:ext uri="{BB962C8B-B14F-4D97-AF65-F5344CB8AC3E}">
        <p14:creationId xmlns:p14="http://schemas.microsoft.com/office/powerpoint/2010/main" val="270655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languages</a:t>
            </a:r>
            <a:endParaRPr lang="en-US" dirty="0"/>
          </a:p>
        </p:txBody>
      </p:sp>
      <p:sp>
        <p:nvSpPr>
          <p:cNvPr id="3" name="Content Placeholder 2"/>
          <p:cNvSpPr txBox="1">
            <a:spLocks/>
          </p:cNvSpPr>
          <p:nvPr/>
        </p:nvSpPr>
        <p:spPr>
          <a:xfrm>
            <a:off x="609441" y="1935480"/>
            <a:ext cx="10969943" cy="438912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rgbClr val="00AEEF">
                    <a:alpha val="99000"/>
                  </a:srgbClr>
                </a:solidFill>
                <a:sym typeface="Wingdings" pitchFamily="2" charset="2"/>
              </a:rPr>
              <a:t> </a:t>
            </a:r>
            <a:r>
              <a:rPr lang="en-US" dirty="0" smtClean="0">
                <a:solidFill>
                  <a:schemeClr val="tx1"/>
                </a:solidFill>
                <a:sym typeface="Wingdings" pitchFamily="2" charset="2"/>
              </a:rPr>
              <a:t>.NET</a:t>
            </a:r>
          </a:p>
          <a:p>
            <a:pPr marL="0" indent="0">
              <a:buNone/>
            </a:pPr>
            <a:r>
              <a:rPr lang="en-US" dirty="0" smtClean="0">
                <a:solidFill>
                  <a:srgbClr val="00AEEF">
                    <a:alpha val="99000"/>
                  </a:srgbClr>
                </a:solidFill>
                <a:sym typeface="Wingdings" pitchFamily="2" charset="2"/>
              </a:rPr>
              <a:t> </a:t>
            </a:r>
            <a:r>
              <a:rPr lang="en-US" dirty="0" smtClean="0">
                <a:solidFill>
                  <a:schemeClr val="tx1"/>
                </a:solidFill>
              </a:rPr>
              <a:t>Java</a:t>
            </a:r>
            <a:endParaRPr lang="en-US" dirty="0">
              <a:solidFill>
                <a:schemeClr val="tx1"/>
              </a:solidFill>
            </a:endParaRPr>
          </a:p>
          <a:p>
            <a:pPr marL="0" indent="0">
              <a:buNone/>
            </a:pPr>
            <a:r>
              <a:rPr lang="en-US" dirty="0">
                <a:solidFill>
                  <a:srgbClr val="00AEEF">
                    <a:alpha val="99000"/>
                  </a:srgbClr>
                </a:solidFill>
                <a:sym typeface="Wingdings" pitchFamily="2" charset="2"/>
              </a:rPr>
              <a:t> </a:t>
            </a:r>
            <a:r>
              <a:rPr lang="en-US" dirty="0" smtClean="0">
                <a:solidFill>
                  <a:schemeClr val="tx1"/>
                </a:solidFill>
                <a:sym typeface="Wingdings" pitchFamily="2" charset="2"/>
              </a:rPr>
              <a:t>Node.JS</a:t>
            </a:r>
          </a:p>
          <a:p>
            <a:pPr marL="0" indent="0">
              <a:buNone/>
            </a:pPr>
            <a:r>
              <a:rPr lang="en-US" dirty="0" smtClean="0">
                <a:solidFill>
                  <a:srgbClr val="00AEEF">
                    <a:alpha val="99000"/>
                  </a:srgbClr>
                </a:solidFill>
                <a:sym typeface="Wingdings" pitchFamily="2" charset="2"/>
              </a:rPr>
              <a:t> </a:t>
            </a:r>
            <a:r>
              <a:rPr lang="en-US" dirty="0" smtClean="0">
                <a:solidFill>
                  <a:schemeClr val="tx1"/>
                </a:solidFill>
                <a:sym typeface="Wingdings" pitchFamily="2" charset="2"/>
              </a:rPr>
              <a:t>Python</a:t>
            </a:r>
          </a:p>
          <a:p>
            <a:pPr marL="0" indent="0">
              <a:buNone/>
            </a:pPr>
            <a:r>
              <a:rPr lang="en-US" dirty="0" smtClean="0">
                <a:solidFill>
                  <a:srgbClr val="00AEEF">
                    <a:alpha val="99000"/>
                  </a:srgbClr>
                </a:solidFill>
                <a:sym typeface="Wingdings" pitchFamily="2" charset="2"/>
              </a:rPr>
              <a:t> </a:t>
            </a:r>
            <a:r>
              <a:rPr lang="en-US" dirty="0" smtClean="0">
                <a:solidFill>
                  <a:schemeClr val="tx1">
                    <a:alpha val="99000"/>
                  </a:schemeClr>
                </a:solidFill>
                <a:sym typeface="Wingdings" pitchFamily="2" charset="2"/>
              </a:rPr>
              <a:t>Ruby</a:t>
            </a:r>
          </a:p>
          <a:p>
            <a:pPr marL="0" indent="0">
              <a:buNone/>
            </a:pPr>
            <a:r>
              <a:rPr lang="en-US" dirty="0" smtClean="0">
                <a:solidFill>
                  <a:srgbClr val="00AEEF">
                    <a:alpha val="99000"/>
                  </a:srgbClr>
                </a:solidFill>
                <a:sym typeface="Wingdings" pitchFamily="2" charset="2"/>
              </a:rPr>
              <a:t> </a:t>
            </a:r>
            <a:r>
              <a:rPr lang="en-US" dirty="0" smtClean="0">
                <a:solidFill>
                  <a:schemeClr val="tx1">
                    <a:alpha val="99000"/>
                  </a:schemeClr>
                </a:solidFill>
                <a:sym typeface="Wingdings" pitchFamily="2" charset="2"/>
              </a:rPr>
              <a:t>PHP</a:t>
            </a:r>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51619253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Variety of management platforms</a:t>
            </a:r>
            <a:endParaRPr lang="en-US" dirty="0"/>
          </a:p>
        </p:txBody>
      </p:sp>
      <p:sp>
        <p:nvSpPr>
          <p:cNvPr id="3" name="Content Placeholder 2"/>
          <p:cNvSpPr txBox="1">
            <a:spLocks/>
          </p:cNvSpPr>
          <p:nvPr/>
        </p:nvSpPr>
        <p:spPr>
          <a:xfrm>
            <a:off x="609441" y="1935480"/>
            <a:ext cx="10969943" cy="438912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rgbClr val="00AEEF">
                    <a:alpha val="99000"/>
                  </a:srgbClr>
                </a:solidFill>
                <a:sym typeface="Wingdings" pitchFamily="2" charset="2"/>
              </a:rPr>
              <a:t> </a:t>
            </a:r>
            <a:r>
              <a:rPr lang="en-US" dirty="0" smtClean="0">
                <a:solidFill>
                  <a:schemeClr val="tx1"/>
                </a:solidFill>
                <a:sym typeface="Wingdings" pitchFamily="2" charset="2"/>
              </a:rPr>
              <a:t>Rich Web Experience - Portal</a:t>
            </a:r>
            <a:endParaRPr lang="en-US" dirty="0" smtClean="0">
              <a:solidFill>
                <a:srgbClr val="00AEEF">
                  <a:alpha val="99000"/>
                </a:srgbClr>
              </a:solidFill>
              <a:sym typeface="Wingdings" pitchFamily="2" charset="2"/>
            </a:endParaRPr>
          </a:p>
          <a:p>
            <a:pPr marL="0" indent="0">
              <a:buNone/>
            </a:pPr>
            <a:r>
              <a:rPr lang="en-US" dirty="0" smtClean="0">
                <a:solidFill>
                  <a:srgbClr val="00AEEF">
                    <a:alpha val="99000"/>
                  </a:srgbClr>
                </a:solidFill>
                <a:sym typeface="Wingdings" pitchFamily="2" charset="2"/>
              </a:rPr>
              <a:t> </a:t>
            </a:r>
            <a:r>
              <a:rPr lang="en-US" dirty="0" err="1" smtClean="0">
                <a:solidFill>
                  <a:schemeClr val="tx1"/>
                </a:solidFill>
                <a:sym typeface="Wingdings" pitchFamily="2" charset="2"/>
              </a:rPr>
              <a:t>Powershell</a:t>
            </a:r>
            <a:endParaRPr lang="en-US" dirty="0" smtClean="0">
              <a:solidFill>
                <a:schemeClr val="tx1"/>
              </a:solidFill>
              <a:sym typeface="Wingdings" pitchFamily="2" charset="2"/>
            </a:endParaRPr>
          </a:p>
          <a:p>
            <a:pPr marL="0" indent="0">
              <a:buNone/>
            </a:pPr>
            <a:r>
              <a:rPr lang="en-US" dirty="0" smtClean="0">
                <a:solidFill>
                  <a:srgbClr val="00AEEF">
                    <a:alpha val="99000"/>
                  </a:srgbClr>
                </a:solidFill>
                <a:sym typeface="Wingdings" pitchFamily="2" charset="2"/>
              </a:rPr>
              <a:t> </a:t>
            </a:r>
            <a:r>
              <a:rPr lang="en-US" dirty="0" smtClean="0">
                <a:solidFill>
                  <a:schemeClr val="tx1">
                    <a:alpha val="99000"/>
                  </a:schemeClr>
                </a:solidFill>
                <a:sym typeface="Wingdings" pitchFamily="2" charset="2"/>
              </a:rPr>
              <a:t>Cross Platform CLI (Bash / CMD)</a:t>
            </a:r>
            <a:endParaRPr lang="en-US" dirty="0" smtClean="0">
              <a:solidFill>
                <a:schemeClr val="tx1">
                  <a:alpha val="99000"/>
                </a:schemeClr>
              </a:solidFill>
            </a:endParaRPr>
          </a:p>
          <a:p>
            <a:pPr lvl="1"/>
            <a:endParaRPr lang="en-US" dirty="0" smtClean="0"/>
          </a:p>
          <a:p>
            <a:endParaRPr lang="en-US" dirty="0" smtClean="0"/>
          </a:p>
          <a:p>
            <a:endParaRPr lang="en-US" dirty="0"/>
          </a:p>
        </p:txBody>
      </p:sp>
    </p:spTree>
    <p:extLst>
      <p:ext uri="{BB962C8B-B14F-4D97-AF65-F5344CB8AC3E}">
        <p14:creationId xmlns:p14="http://schemas.microsoft.com/office/powerpoint/2010/main" val="18576441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That’s cool and all, but…</a:t>
            </a:r>
            <a:endParaRPr lang="pt-PT" dirty="0"/>
          </a:p>
        </p:txBody>
      </p:sp>
      <p:sp>
        <p:nvSpPr>
          <p:cNvPr id="218" name="Title 4"/>
          <p:cNvSpPr txBox="1">
            <a:spLocks/>
          </p:cNvSpPr>
          <p:nvPr/>
        </p:nvSpPr>
        <p:spPr>
          <a:xfrm>
            <a:off x="1506158" y="3561736"/>
            <a:ext cx="5794294" cy="1523494"/>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r>
              <a:rPr lang="en-US" dirty="0" smtClean="0"/>
              <a:t>Show us how it </a:t>
            </a:r>
            <a:r>
              <a:rPr lang="en-US" sz="6600" b="1" dirty="0" smtClean="0"/>
              <a:t>works</a:t>
            </a:r>
            <a:endParaRPr lang="en-US" sz="6600" b="1" dirty="0"/>
          </a:p>
        </p:txBody>
      </p:sp>
    </p:spTree>
    <p:extLst>
      <p:ext uri="{BB962C8B-B14F-4D97-AF65-F5344CB8AC3E}">
        <p14:creationId xmlns:p14="http://schemas.microsoft.com/office/powerpoint/2010/main" val="32687810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500"/>
                                        <p:tgtEl>
                                          <p:spTgt spid="2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5ACE8"/>
        </a:solidFill>
        <a:effectLst/>
      </p:bgPr>
    </p:bg>
    <p:spTree>
      <p:nvGrpSpPr>
        <p:cNvPr id="1" name=""/>
        <p:cNvGrpSpPr/>
        <p:nvPr/>
      </p:nvGrpSpPr>
      <p:grpSpPr>
        <a:xfrm>
          <a:off x="0" y="0"/>
          <a:ext cx="0" cy="0"/>
          <a:chOff x="0" y="0"/>
          <a:chExt cx="0" cy="0"/>
        </a:xfrm>
      </p:grpSpPr>
      <p:pic>
        <p:nvPicPr>
          <p:cNvPr id="1026" name="Picture 2" descr="https://cloudant.com/wp-content/uploads/microsoft-az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4127"/>
            <a:ext cx="12328320" cy="44538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cloudant.com/wp-content/uploads/microsoft-azure1.png"/>
          <p:cNvPicPr>
            <a:picLocks noChangeAspect="1" noChangeArrowheads="1"/>
          </p:cNvPicPr>
          <p:nvPr/>
        </p:nvPicPr>
        <p:blipFill rotWithShape="1">
          <a:blip r:embed="rId3">
            <a:extLst>
              <a:ext uri="{28A0092B-C50C-407E-A947-70E740481C1C}">
                <a14:useLocalDpi xmlns:a14="http://schemas.microsoft.com/office/drawing/2010/main" val="0"/>
              </a:ext>
            </a:extLst>
          </a:blip>
          <a:srcRect b="64720"/>
          <a:stretch/>
        </p:blipFill>
        <p:spPr bwMode="auto">
          <a:xfrm>
            <a:off x="0" y="923534"/>
            <a:ext cx="12328320" cy="15713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ttps://cloudant.com/wp-content/uploads/microsoft-azure1.png"/>
          <p:cNvPicPr>
            <a:picLocks noChangeAspect="1" noChangeArrowheads="1"/>
          </p:cNvPicPr>
          <p:nvPr/>
        </p:nvPicPr>
        <p:blipFill rotWithShape="1">
          <a:blip r:embed="rId3">
            <a:extLst>
              <a:ext uri="{28A0092B-C50C-407E-A947-70E740481C1C}">
                <a14:useLocalDpi xmlns:a14="http://schemas.microsoft.com/office/drawing/2010/main" val="0"/>
              </a:ext>
            </a:extLst>
          </a:blip>
          <a:srcRect b="64720"/>
          <a:stretch/>
        </p:blipFill>
        <p:spPr bwMode="auto">
          <a:xfrm>
            <a:off x="152400" y="1075934"/>
            <a:ext cx="12328320" cy="1571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loudant.com/wp-content/uploads/microsoft-azure1.png"/>
          <p:cNvPicPr>
            <a:picLocks noChangeAspect="1" noChangeArrowheads="1"/>
          </p:cNvPicPr>
          <p:nvPr/>
        </p:nvPicPr>
        <p:blipFill rotWithShape="1">
          <a:blip r:embed="rId3">
            <a:extLst>
              <a:ext uri="{28A0092B-C50C-407E-A947-70E740481C1C}">
                <a14:useLocalDpi xmlns:a14="http://schemas.microsoft.com/office/drawing/2010/main" val="0"/>
              </a:ext>
            </a:extLst>
          </a:blip>
          <a:srcRect b="64720"/>
          <a:stretch/>
        </p:blipFill>
        <p:spPr bwMode="auto">
          <a:xfrm>
            <a:off x="0" y="0"/>
            <a:ext cx="12328320" cy="157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0378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11-21 at 3.22.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716" y="1338147"/>
            <a:ext cx="9356231" cy="5263346"/>
          </a:xfrm>
          <a:prstGeom prst="rect">
            <a:avLst/>
          </a:prstGeom>
        </p:spPr>
      </p:pic>
      <p:sp>
        <p:nvSpPr>
          <p:cNvPr id="6" name="Title 1"/>
          <p:cNvSpPr>
            <a:spLocks noGrp="1"/>
          </p:cNvSpPr>
          <p:nvPr>
            <p:ph type="title"/>
          </p:nvPr>
        </p:nvSpPr>
        <p:spPr>
          <a:xfrm>
            <a:off x="519248" y="228601"/>
            <a:ext cx="11151917" cy="761747"/>
          </a:xfrm>
        </p:spPr>
        <p:txBody>
          <a:bodyPr/>
          <a:lstStyle/>
          <a:p>
            <a:r>
              <a:rPr lang="en-US" dirty="0" smtClean="0"/>
              <a:t>Suggesting </a:t>
            </a:r>
            <a:r>
              <a:rPr lang="en-US" dirty="0" smtClean="0">
                <a:solidFill>
                  <a:schemeClr val="accent2">
                    <a:alpha val="99000"/>
                  </a:schemeClr>
                </a:solidFill>
              </a:rPr>
              <a:t>features</a:t>
            </a:r>
            <a:endParaRPr lang="en-US" dirty="0"/>
          </a:p>
        </p:txBody>
      </p:sp>
    </p:spTree>
    <p:extLst>
      <p:ext uri="{BB962C8B-B14F-4D97-AF65-F5344CB8AC3E}">
        <p14:creationId xmlns:p14="http://schemas.microsoft.com/office/powerpoint/2010/main" val="7638067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t>Filing </a:t>
            </a:r>
            <a:r>
              <a:rPr lang="en-US" dirty="0" smtClean="0">
                <a:solidFill>
                  <a:schemeClr val="accent2">
                    <a:alpha val="99000"/>
                  </a:schemeClr>
                </a:solidFill>
              </a:rPr>
              <a:t>issues</a:t>
            </a:r>
            <a:endParaRPr lang="en-US" dirty="0"/>
          </a:p>
        </p:txBody>
      </p:sp>
      <p:pic>
        <p:nvPicPr>
          <p:cNvPr id="3" name="Picture 2" descr="Screen Shot 2014-11-21 at 3.21.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619" y="1292786"/>
            <a:ext cx="9266600" cy="5207812"/>
          </a:xfrm>
          <a:prstGeom prst="rect">
            <a:avLst/>
          </a:prstGeom>
        </p:spPr>
      </p:pic>
    </p:spTree>
    <p:extLst>
      <p:ext uri="{BB962C8B-B14F-4D97-AF65-F5344CB8AC3E}">
        <p14:creationId xmlns:p14="http://schemas.microsoft.com/office/powerpoint/2010/main" val="37130404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a:t>
            </a:r>
            <a:r>
              <a:rPr lang="en-US" dirty="0" smtClean="0">
                <a:solidFill>
                  <a:schemeClr val="accent2">
                    <a:alpha val="99000"/>
                  </a:schemeClr>
                </a:solidFill>
              </a:rPr>
              <a:t>Contributions</a:t>
            </a:r>
            <a:endParaRPr lang="en-US" dirty="0"/>
          </a:p>
        </p:txBody>
      </p:sp>
      <p:pic>
        <p:nvPicPr>
          <p:cNvPr id="3" name="Picture 2"/>
          <p:cNvPicPr>
            <a:picLocks noChangeAspect="1"/>
          </p:cNvPicPr>
          <p:nvPr/>
        </p:nvPicPr>
        <p:blipFill>
          <a:blip r:embed="rId2"/>
          <a:stretch>
            <a:fillRect/>
          </a:stretch>
        </p:blipFill>
        <p:spPr>
          <a:xfrm>
            <a:off x="2410380" y="1090799"/>
            <a:ext cx="7369651" cy="4888370"/>
          </a:xfrm>
          <a:prstGeom prst="rect">
            <a:avLst/>
          </a:prstGeom>
        </p:spPr>
      </p:pic>
    </p:spTree>
    <p:extLst>
      <p:ext uri="{BB962C8B-B14F-4D97-AF65-F5344CB8AC3E}">
        <p14:creationId xmlns:p14="http://schemas.microsoft.com/office/powerpoint/2010/main" val="925581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19248" y="228601"/>
            <a:ext cx="11151917" cy="761747"/>
          </a:xfrm>
        </p:spPr>
        <p:txBody>
          <a:bodyPr/>
          <a:lstStyle/>
          <a:p>
            <a:endParaRPr lang="en-US" dirty="0" smtClean="0"/>
          </a:p>
        </p:txBody>
      </p:sp>
      <p:pic>
        <p:nvPicPr>
          <p:cNvPr id="4" name="Picture 3"/>
          <p:cNvPicPr>
            <a:picLocks noChangeAspect="1"/>
          </p:cNvPicPr>
          <p:nvPr/>
        </p:nvPicPr>
        <p:blipFill>
          <a:blip r:embed="rId2"/>
          <a:stretch>
            <a:fillRect/>
          </a:stretch>
        </p:blipFill>
        <p:spPr>
          <a:xfrm>
            <a:off x="1783080" y="1182238"/>
            <a:ext cx="8868886" cy="4968518"/>
          </a:xfrm>
          <a:prstGeom prst="rect">
            <a:avLst/>
          </a:prstGeom>
        </p:spPr>
      </p:pic>
    </p:spTree>
    <p:extLst>
      <p:ext uri="{BB962C8B-B14F-4D97-AF65-F5344CB8AC3E}">
        <p14:creationId xmlns:p14="http://schemas.microsoft.com/office/powerpoint/2010/main" val="99156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11-21 at 2.54.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52" y="233485"/>
            <a:ext cx="7784880" cy="5059804"/>
          </a:xfrm>
          <a:prstGeom prst="rect">
            <a:avLst/>
          </a:prstGeom>
        </p:spPr>
      </p:pic>
      <p:sp>
        <p:nvSpPr>
          <p:cNvPr id="7" name="Title 1"/>
          <p:cNvSpPr>
            <a:spLocks noGrp="1"/>
          </p:cNvSpPr>
          <p:nvPr>
            <p:ph type="title"/>
          </p:nvPr>
        </p:nvSpPr>
        <p:spPr>
          <a:xfrm>
            <a:off x="1040083" y="5649228"/>
            <a:ext cx="11151917" cy="634789"/>
          </a:xfrm>
        </p:spPr>
        <p:txBody>
          <a:bodyPr/>
          <a:lstStyle/>
          <a:p>
            <a:r>
              <a:rPr lang="en-US" sz="4500" dirty="0"/>
              <a:t>http://</a:t>
            </a:r>
            <a:r>
              <a:rPr lang="en-US" sz="4500" dirty="0" err="1"/>
              <a:t>www.microsoft.com</a:t>
            </a:r>
            <a:r>
              <a:rPr lang="en-US" sz="4500" dirty="0"/>
              <a:t>/en-us/openness/</a:t>
            </a:r>
            <a:endParaRPr lang="en-US" sz="4500" dirty="0"/>
          </a:p>
        </p:txBody>
      </p:sp>
    </p:spTree>
    <p:extLst>
      <p:ext uri="{BB962C8B-B14F-4D97-AF65-F5344CB8AC3E}">
        <p14:creationId xmlns:p14="http://schemas.microsoft.com/office/powerpoint/2010/main" val="278577897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61747"/>
          </a:xfrm>
        </p:spPr>
        <p:txBody>
          <a:bodyPr/>
          <a:lstStyle/>
          <a:p>
            <a:r>
              <a:rPr lang="en-US" dirty="0" smtClean="0">
                <a:solidFill>
                  <a:schemeClr val="accent2">
                    <a:alpha val="99000"/>
                  </a:schemeClr>
                </a:solidFill>
              </a:rPr>
              <a:t>Key Ideas</a:t>
            </a:r>
            <a:endParaRPr lang="en-US" dirty="0"/>
          </a:p>
        </p:txBody>
      </p:sp>
      <p:sp>
        <p:nvSpPr>
          <p:cNvPr id="4" name="Content Placeholder 2"/>
          <p:cNvSpPr txBox="1">
            <a:spLocks/>
          </p:cNvSpPr>
          <p:nvPr/>
        </p:nvSpPr>
        <p:spPr>
          <a:xfrm>
            <a:off x="609441" y="1935480"/>
            <a:ext cx="10969943" cy="438912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rgbClr val="00AEEF">
                    <a:alpha val="99000"/>
                  </a:srgbClr>
                </a:solidFill>
                <a:sym typeface="Wingdings" pitchFamily="2" charset="2"/>
              </a:rPr>
              <a:t> </a:t>
            </a:r>
            <a:r>
              <a:rPr lang="en-US" dirty="0" smtClean="0">
                <a:solidFill>
                  <a:schemeClr val="tx1"/>
                </a:solidFill>
                <a:sym typeface="Wingdings" pitchFamily="2" charset="2"/>
              </a:rPr>
              <a:t>Cloud Computing is the future of computing</a:t>
            </a:r>
            <a:endParaRPr lang="en-US" dirty="0" smtClean="0">
              <a:solidFill>
                <a:schemeClr val="tx1">
                  <a:alpha val="99000"/>
                </a:schemeClr>
              </a:solidFill>
              <a:sym typeface="Wingdings" pitchFamily="2" charset="2"/>
            </a:endParaRPr>
          </a:p>
          <a:p>
            <a:pPr marL="0" indent="0">
              <a:buNone/>
            </a:pPr>
            <a:r>
              <a:rPr lang="en-US" dirty="0" smtClean="0">
                <a:solidFill>
                  <a:srgbClr val="00AEEF">
                    <a:alpha val="99000"/>
                  </a:srgbClr>
                </a:solidFill>
                <a:sym typeface="Wingdings" pitchFamily="2" charset="2"/>
              </a:rPr>
              <a:t> </a:t>
            </a:r>
            <a:r>
              <a:rPr lang="en-US" dirty="0" smtClean="0">
                <a:solidFill>
                  <a:schemeClr val="tx1">
                    <a:alpha val="99000"/>
                  </a:schemeClr>
                </a:solidFill>
                <a:sym typeface="Wingdings" pitchFamily="2" charset="2"/>
              </a:rPr>
              <a:t>Microsoft wants to be forefront in that future</a:t>
            </a:r>
          </a:p>
          <a:p>
            <a:pPr marL="0" indent="0">
              <a:buNone/>
            </a:pPr>
            <a:r>
              <a:rPr lang="en-US" dirty="0" smtClean="0">
                <a:solidFill>
                  <a:srgbClr val="00AEEF">
                    <a:alpha val="99000"/>
                  </a:srgbClr>
                </a:solidFill>
                <a:sym typeface="Wingdings" pitchFamily="2" charset="2"/>
              </a:rPr>
              <a:t> </a:t>
            </a:r>
            <a:r>
              <a:rPr lang="en-US" dirty="0" smtClean="0">
                <a:solidFill>
                  <a:schemeClr val="tx1">
                    <a:alpha val="99000"/>
                  </a:schemeClr>
                </a:solidFill>
                <a:sym typeface="Wingdings" pitchFamily="2" charset="2"/>
              </a:rPr>
              <a:t>Microsoft is becoming a great adopter and driver of open source</a:t>
            </a:r>
          </a:p>
          <a:p>
            <a:pPr marL="0" indent="0">
              <a:buNone/>
            </a:pPr>
            <a:r>
              <a:rPr lang="en-US" dirty="0" smtClean="0">
                <a:solidFill>
                  <a:srgbClr val="00AEEF">
                    <a:alpha val="99000"/>
                  </a:srgbClr>
                </a:solidFill>
                <a:sym typeface="Wingdings" pitchFamily="2" charset="2"/>
              </a:rPr>
              <a:t> </a:t>
            </a:r>
            <a:r>
              <a:rPr lang="en-US" dirty="0" smtClean="0">
                <a:solidFill>
                  <a:srgbClr val="292929">
                    <a:alpha val="99000"/>
                  </a:srgbClr>
                </a:solidFill>
                <a:sym typeface="Wingdings" pitchFamily="2" charset="2"/>
              </a:rPr>
              <a:t>We need you to drive our product forward </a:t>
            </a:r>
            <a:r>
              <a:rPr lang="en-US" dirty="0" smtClean="0">
                <a:solidFill>
                  <a:srgbClr val="292929">
                    <a:alpha val="99000"/>
                  </a:srgbClr>
                </a:solidFill>
                <a:sym typeface="Wingdings"/>
              </a:rPr>
              <a:t></a:t>
            </a:r>
            <a:endParaRPr lang="en-US" dirty="0" smtClean="0">
              <a:solidFill>
                <a:srgbClr val="292929">
                  <a:alpha val="99000"/>
                </a:srgbClr>
              </a:solidFill>
              <a:sym typeface="Wingdings" pitchFamily="2" charset="2"/>
            </a:endParaRPr>
          </a:p>
          <a:p>
            <a:pPr>
              <a:buFont typeface="Wingdings" charset="0"/>
              <a:buChar char="ß"/>
            </a:pPr>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108410212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571" y="421424"/>
            <a:ext cx="11673012" cy="5840672"/>
          </a:xfrm>
          <a:prstGeom prst="rect">
            <a:avLst/>
          </a:prstGeom>
        </p:spPr>
      </p:pic>
    </p:spTree>
    <p:extLst>
      <p:ext uri="{BB962C8B-B14F-4D97-AF65-F5344CB8AC3E}">
        <p14:creationId xmlns:p14="http://schemas.microsoft.com/office/powerpoint/2010/main" val="15286031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0303" y="2523779"/>
            <a:ext cx="7003283" cy="1378644"/>
          </a:xfrm>
        </p:spPr>
        <p:txBody>
          <a:bodyPr/>
          <a:lstStyle/>
          <a:p>
            <a:r>
              <a:rPr lang="en-US" sz="6000" dirty="0" smtClean="0"/>
              <a:t>www.azure.com</a:t>
            </a:r>
            <a:endParaRPr lang="pt-PT" sz="6000" dirty="0"/>
          </a:p>
        </p:txBody>
      </p:sp>
    </p:spTree>
    <p:extLst>
      <p:ext uri="{BB962C8B-B14F-4D97-AF65-F5344CB8AC3E}">
        <p14:creationId xmlns:p14="http://schemas.microsoft.com/office/powerpoint/2010/main" val="5474403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9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B007B">
            <a:alpha val="99000"/>
          </a:srgbClr>
        </a:solidFill>
        <a:effectLst/>
      </p:bgPr>
    </p:bg>
    <p:spTree>
      <p:nvGrpSpPr>
        <p:cNvPr id="1" name=""/>
        <p:cNvGrpSpPr/>
        <p:nvPr/>
      </p:nvGrpSpPr>
      <p:grpSpPr>
        <a:xfrm>
          <a:off x="0" y="0"/>
          <a:ext cx="0" cy="0"/>
          <a:chOff x="0" y="0"/>
          <a:chExt cx="0" cy="0"/>
        </a:xfrm>
      </p:grpSpPr>
      <p:sp>
        <p:nvSpPr>
          <p:cNvPr id="9" name="Title 3"/>
          <p:cNvSpPr txBox="1">
            <a:spLocks/>
          </p:cNvSpPr>
          <p:nvPr/>
        </p:nvSpPr>
        <p:spPr>
          <a:xfrm>
            <a:off x="1889619" y="2619416"/>
            <a:ext cx="5611320" cy="1523494"/>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5000" dirty="0" smtClean="0"/>
              <a:t>Everything starts with a </a:t>
            </a:r>
            <a:r>
              <a:rPr lang="en-US" sz="6600" b="1" dirty="0" smtClean="0"/>
              <a:t>Problem</a:t>
            </a:r>
            <a:endParaRPr lang="en-US" sz="6600" b="1" dirty="0"/>
          </a:p>
        </p:txBody>
      </p:sp>
    </p:spTree>
    <p:extLst>
      <p:ext uri="{BB962C8B-B14F-4D97-AF65-F5344CB8AC3E}">
        <p14:creationId xmlns:p14="http://schemas.microsoft.com/office/powerpoint/2010/main" val="35226230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galuru.com/wp-content/pictures/Nokia-Lumia-800-wallpa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582" y="2318545"/>
            <a:ext cx="5024386" cy="43496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tore.storeimages.cdn-apple.com/2579/as-images.apple.com/is/image/AppleInc/ipad2012-step0-ipad-gallery-01-normal?wid=520&amp;hei=410&amp;fmt=png-alpha&amp;qlt=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30" y="588144"/>
            <a:ext cx="3668505" cy="28924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im.tech2.in.com/images/2012/jun/windows_8_pc_640x36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5768" y="1100478"/>
            <a:ext cx="4736076" cy="2664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1.bp.blogspot.com/-9Lyq6rP2urw/TibjF0zxUjI/AAAAAAAABMk/P_cd35jUh7g/s1600/finlux_televisio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137" y="3764521"/>
            <a:ext cx="2694451" cy="2262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81936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331358"/>
            <a:ext cx="12192000" cy="3669266"/>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Title 3"/>
          <p:cNvSpPr txBox="1">
            <a:spLocks/>
          </p:cNvSpPr>
          <p:nvPr/>
        </p:nvSpPr>
        <p:spPr>
          <a:xfrm>
            <a:off x="457201" y="5000625"/>
            <a:ext cx="11201400" cy="101394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5000" dirty="0" smtClean="0"/>
              <a:t>Growing user base</a:t>
            </a:r>
            <a:endParaRPr lang="en-US" sz="6600" b="1" dirty="0"/>
          </a:p>
        </p:txBody>
      </p:sp>
      <p:pic>
        <p:nvPicPr>
          <p:cNvPr id="2" name="Picture 2" descr="http://www.clker.com/cliparts/c/e/2/9/11949846762045583888utenti_architetto_france_01.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1220" y="1552573"/>
            <a:ext cx="2773362" cy="29894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clker.com/cliparts/c/e/2/9/11949846762045583888utenti_architetto_france_01.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558" y="1499458"/>
            <a:ext cx="2773362" cy="29894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clker.com/cliparts/c/e/2/9/11949846762045583888utenti_architetto_france_01.svg.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582" y="1499457"/>
            <a:ext cx="2773362" cy="298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4088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57201" y="5000625"/>
            <a:ext cx="11201400" cy="101394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5000" dirty="0" smtClean="0"/>
              <a:t>Spikes in demand</a:t>
            </a:r>
            <a:endParaRPr lang="en-US" sz="6600" b="1" dirty="0"/>
          </a:p>
        </p:txBody>
      </p:sp>
      <p:graphicFrame>
        <p:nvGraphicFramePr>
          <p:cNvPr id="8" name="Chart 7"/>
          <p:cNvGraphicFramePr/>
          <p:nvPr>
            <p:extLst>
              <p:ext uri="{D42A27DB-BD31-4B8C-83A1-F6EECF244321}">
                <p14:modId xmlns:p14="http://schemas.microsoft.com/office/powerpoint/2010/main" val="2280624890"/>
              </p:ext>
            </p:extLst>
          </p:nvPr>
        </p:nvGraphicFramePr>
        <p:xfrm>
          <a:off x="-14288" y="1471646"/>
          <a:ext cx="12192000" cy="35289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129913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331358"/>
            <a:ext cx="12192000" cy="3669266"/>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Title 3"/>
          <p:cNvSpPr txBox="1">
            <a:spLocks/>
          </p:cNvSpPr>
          <p:nvPr/>
        </p:nvSpPr>
        <p:spPr>
          <a:xfrm>
            <a:off x="457201" y="5000625"/>
            <a:ext cx="11201400" cy="1013948"/>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5000" dirty="0" smtClean="0"/>
              <a:t>Time to market</a:t>
            </a:r>
            <a:endParaRPr lang="en-US" sz="6600" b="1" dirty="0"/>
          </a:p>
        </p:txBody>
      </p:sp>
      <p:sp>
        <p:nvSpPr>
          <p:cNvPr id="5" name="Rounded Rectangle 4"/>
          <p:cNvSpPr/>
          <p:nvPr/>
        </p:nvSpPr>
        <p:spPr bwMode="auto">
          <a:xfrm>
            <a:off x="4934309" y="2622430"/>
            <a:ext cx="2208362" cy="1029584"/>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Industry Rivalry</a:t>
            </a:r>
          </a:p>
        </p:txBody>
      </p:sp>
      <p:sp>
        <p:nvSpPr>
          <p:cNvPr id="8" name="Rounded Rectangle 7"/>
          <p:cNvSpPr/>
          <p:nvPr/>
        </p:nvSpPr>
        <p:spPr bwMode="auto">
          <a:xfrm>
            <a:off x="4934309" y="1383117"/>
            <a:ext cx="2208362" cy="78515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Potential Entrants</a:t>
            </a:r>
          </a:p>
        </p:txBody>
      </p:sp>
      <p:sp>
        <p:nvSpPr>
          <p:cNvPr id="9" name="Rounded Rectangle 8"/>
          <p:cNvSpPr/>
          <p:nvPr/>
        </p:nvSpPr>
        <p:spPr bwMode="auto">
          <a:xfrm>
            <a:off x="8330239" y="2622430"/>
            <a:ext cx="2208362" cy="1029584"/>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Buyers</a:t>
            </a:r>
          </a:p>
        </p:txBody>
      </p:sp>
      <p:sp>
        <p:nvSpPr>
          <p:cNvPr id="11" name="Rounded Rectangle 10"/>
          <p:cNvSpPr/>
          <p:nvPr/>
        </p:nvSpPr>
        <p:spPr bwMode="auto">
          <a:xfrm>
            <a:off x="1549879" y="2622430"/>
            <a:ext cx="2208362" cy="1029584"/>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Suppliers</a:t>
            </a:r>
          </a:p>
        </p:txBody>
      </p:sp>
      <p:sp>
        <p:nvSpPr>
          <p:cNvPr id="12" name="Rounded Rectangle 11"/>
          <p:cNvSpPr/>
          <p:nvPr/>
        </p:nvSpPr>
        <p:spPr bwMode="auto">
          <a:xfrm>
            <a:off x="4934309" y="4218662"/>
            <a:ext cx="2208362" cy="712953"/>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Substitutes</a:t>
            </a:r>
          </a:p>
        </p:txBody>
      </p:sp>
      <p:sp>
        <p:nvSpPr>
          <p:cNvPr id="6" name="Right Arrow 5"/>
          <p:cNvSpPr/>
          <p:nvPr/>
        </p:nvSpPr>
        <p:spPr bwMode="auto">
          <a:xfrm>
            <a:off x="4088921" y="2846717"/>
            <a:ext cx="621102" cy="603849"/>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 name="Right Arrow 12"/>
          <p:cNvSpPr/>
          <p:nvPr/>
        </p:nvSpPr>
        <p:spPr bwMode="auto">
          <a:xfrm rot="10800000">
            <a:off x="7391398" y="2835297"/>
            <a:ext cx="621102" cy="603849"/>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ight Arrow 13"/>
          <p:cNvSpPr/>
          <p:nvPr/>
        </p:nvSpPr>
        <p:spPr bwMode="auto">
          <a:xfrm rot="16200000">
            <a:off x="5847987" y="3626858"/>
            <a:ext cx="381008" cy="603849"/>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 name="Right Arrow 14"/>
          <p:cNvSpPr/>
          <p:nvPr/>
        </p:nvSpPr>
        <p:spPr bwMode="auto">
          <a:xfrm rot="5400000">
            <a:off x="5889047" y="2097910"/>
            <a:ext cx="298884" cy="603849"/>
          </a:xfrm>
          <a:prstGeom prst="right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97377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90695" y="3214686"/>
            <a:ext cx="6567355" cy="88582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800" b="0" kern="1200" cap="none" spc="-100" baseline="0">
                <a:ln w="3175">
                  <a:noFill/>
                </a:ln>
                <a:solidFill>
                  <a:schemeClr val="bg1">
                    <a:alpha val="98000"/>
                  </a:schemeClr>
                </a:solidFill>
                <a:effectLst/>
                <a:latin typeface="Segoe UI Light" pitchFamily="34" charset="0"/>
                <a:ea typeface="+mn-ea"/>
                <a:cs typeface="Segoe UI" pitchFamily="34" charset="0"/>
              </a:defRPr>
            </a:lvl1pPr>
          </a:lstStyle>
          <a:p>
            <a:pPr algn="r"/>
            <a:r>
              <a:rPr lang="en-US" sz="4000" dirty="0" smtClean="0">
                <a:latin typeface="Segoe UI Light (Headings)"/>
              </a:rPr>
              <a:t>Cloud Computing</a:t>
            </a:r>
            <a:endParaRPr lang="en-US" sz="4000" dirty="0">
              <a:latin typeface="Segoe UI Light (Headings)"/>
            </a:endParaRPr>
          </a:p>
        </p:txBody>
      </p:sp>
    </p:spTree>
    <p:extLst>
      <p:ext uri="{BB962C8B-B14F-4D97-AF65-F5344CB8AC3E}">
        <p14:creationId xmlns:p14="http://schemas.microsoft.com/office/powerpoint/2010/main" val="22587177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4.png"/></Relationships>
</file>

<file path=ppt/theme/_rels/theme3.xml.rels><?xml version="1.0" encoding="UTF-8" standalone="yes"?>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name="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1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2_MS1444_Windows Azure Template 16x9_r08">
  <a:themeElements>
    <a:clrScheme name="Custom 1">
      <a:dk1>
        <a:srgbClr val="292929"/>
      </a:dk1>
      <a:lt1>
        <a:srgbClr val="FFFFFF"/>
      </a:lt1>
      <a:dk2>
        <a:srgbClr val="595959"/>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etro_Template_Light_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3884</TotalTime>
  <Words>1232</Words>
  <Application>Microsoft Macintosh PowerPoint</Application>
  <PresentationFormat>Custom</PresentationFormat>
  <Paragraphs>196</Paragraphs>
  <Slides>38</Slides>
  <Notes>17</Notes>
  <HiddenSlides>0</HiddenSlides>
  <MMClips>1</MMClips>
  <ScaleCrop>false</ScaleCrop>
  <HeadingPairs>
    <vt:vector size="4" baseType="variant">
      <vt:variant>
        <vt:lpstr>Theme</vt:lpstr>
      </vt:variant>
      <vt:variant>
        <vt:i4>4</vt:i4>
      </vt:variant>
      <vt:variant>
        <vt:lpstr>Slide Titles</vt:lpstr>
      </vt:variant>
      <vt:variant>
        <vt:i4>38</vt:i4>
      </vt:variant>
    </vt:vector>
  </HeadingPairs>
  <TitlesOfParts>
    <vt:vector size="42" baseType="lpstr">
      <vt:lpstr>Metro_Template_Light_16x9</vt:lpstr>
      <vt:lpstr>1_MS1444_Windows Azure Template 16x9_r08</vt:lpstr>
      <vt:lpstr>2_MS1444_Windows Azure Template 16x9_r08</vt:lpstr>
      <vt:lpstr>1_Metro_Template_Light_16x9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Services Models</vt:lpstr>
      <vt:lpstr>Miriad of Services</vt:lpstr>
      <vt:lpstr>PowerPoint Presentation</vt:lpstr>
      <vt:lpstr>Azure Datacenters</vt:lpstr>
      <vt:lpstr>PowerPoint Presentation</vt:lpstr>
      <vt:lpstr>PowerPoint Presentation</vt:lpstr>
      <vt:lpstr>Choosing a provider</vt:lpstr>
      <vt:lpstr>PowerPoint Presentation</vt:lpstr>
      <vt:lpstr>PowerPoint Presentation</vt:lpstr>
      <vt:lpstr>PowerPoint Presentation</vt:lpstr>
      <vt:lpstr>PowerPoint Presentation</vt:lpstr>
      <vt:lpstr>Times have changed</vt:lpstr>
      <vt:lpstr>PowerPoint Presentation</vt:lpstr>
      <vt:lpstr>Multiple Operating Systems</vt:lpstr>
      <vt:lpstr>Embracing Open Source</vt:lpstr>
      <vt:lpstr>.NET framework</vt:lpstr>
      <vt:lpstr>Microsoft Azure SDKs</vt:lpstr>
      <vt:lpstr>Variety of languages</vt:lpstr>
      <vt:lpstr>Variety of management platforms</vt:lpstr>
      <vt:lpstr>That’s cool and all, but…</vt:lpstr>
      <vt:lpstr>Suggesting features</vt:lpstr>
      <vt:lpstr>Filing issues</vt:lpstr>
      <vt:lpstr>Taking Contributions</vt:lpstr>
      <vt:lpstr>PowerPoint Presentation</vt:lpstr>
      <vt:lpstr>http://www.microsoft.com/en-us/openness/</vt:lpstr>
      <vt:lpstr>Key Ideas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Revolution</dc:title>
  <dc:creator>André Rodrigues</dc:creator>
  <cp:lastModifiedBy>Microsoft Office User</cp:lastModifiedBy>
  <cp:revision>197</cp:revision>
  <dcterms:created xsi:type="dcterms:W3CDTF">2012-09-04T13:27:53Z</dcterms:created>
  <dcterms:modified xsi:type="dcterms:W3CDTF">2014-11-21T20:14:32Z</dcterms:modified>
</cp:coreProperties>
</file>